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6" r:id="rId2"/>
    <p:sldId id="257" r:id="rId3"/>
    <p:sldId id="258" r:id="rId4"/>
    <p:sldId id="259" r:id="rId5"/>
    <p:sldId id="260" r:id="rId6"/>
    <p:sldId id="261" r:id="rId7"/>
    <p:sldId id="310" r:id="rId8"/>
    <p:sldId id="262" r:id="rId9"/>
    <p:sldId id="263" r:id="rId10"/>
    <p:sldId id="264" r:id="rId11"/>
    <p:sldId id="265" r:id="rId12"/>
    <p:sldId id="266" r:id="rId13"/>
    <p:sldId id="267" r:id="rId14"/>
    <p:sldId id="311" r:id="rId15"/>
    <p:sldId id="268" r:id="rId16"/>
    <p:sldId id="269" r:id="rId17"/>
    <p:sldId id="270" r:id="rId18"/>
    <p:sldId id="271" r:id="rId19"/>
    <p:sldId id="272" r:id="rId20"/>
    <p:sldId id="312" r:id="rId21"/>
    <p:sldId id="313"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5" r:id="rId44"/>
    <p:sldId id="296" r:id="rId45"/>
    <p:sldId id="299" r:id="rId46"/>
    <p:sldId id="298" r:id="rId47"/>
    <p:sldId id="297" r:id="rId48"/>
    <p:sldId id="301" r:id="rId49"/>
    <p:sldId id="300" r:id="rId50"/>
    <p:sldId id="294" r:id="rId51"/>
    <p:sldId id="302" r:id="rId52"/>
    <p:sldId id="303" r:id="rId53"/>
    <p:sldId id="304" r:id="rId54"/>
    <p:sldId id="305" r:id="rId55"/>
    <p:sldId id="306" r:id="rId56"/>
    <p:sldId id="307" r:id="rId57"/>
    <p:sldId id="308" r:id="rId58"/>
    <p:sldId id="30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82" d="100"/>
          <a:sy n="82" d="100"/>
        </p:scale>
        <p:origin x="12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11585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DE76C4-43B1-4F6B-9742-2C4031F70853}"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4007852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259001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CDE76C4-43B1-4F6B-9742-2C4031F70853}"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2945509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5940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84568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48983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E76C4-43B1-4F6B-9742-2C4031F70853}"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99440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DE76C4-43B1-4F6B-9742-2C4031F70853}"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36670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DE76C4-43B1-4F6B-9742-2C4031F70853}"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94561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DE76C4-43B1-4F6B-9742-2C4031F70853}"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349531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E76C4-43B1-4F6B-9742-2C4031F70853}"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138811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DE76C4-43B1-4F6B-9742-2C4031F70853}"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409941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CDE76C4-43B1-4F6B-9742-2C4031F70853}" type="datetimeFigureOut">
              <a:rPr lang="en-US" smtClean="0"/>
              <a:t>5/6/2021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2520E2F4-DE34-4205-B72F-E501D7907981}" type="slidenum">
              <a:rPr lang="en-US" smtClean="0"/>
              <a:t>‹#›</a:t>
            </a:fld>
            <a:endParaRPr lang="en-US"/>
          </a:p>
        </p:txBody>
      </p:sp>
    </p:spTree>
    <p:extLst>
      <p:ext uri="{BB962C8B-B14F-4D97-AF65-F5344CB8AC3E}">
        <p14:creationId xmlns:p14="http://schemas.microsoft.com/office/powerpoint/2010/main" val="264619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CDE76C4-43B1-4F6B-9742-2C4031F70853}" type="datetimeFigureOut">
              <a:rPr lang="en-US" smtClean="0"/>
              <a:t>5/6/2021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520E2F4-DE34-4205-B72F-E501D7907981}" type="slidenum">
              <a:rPr lang="en-US" smtClean="0"/>
              <a:t>‹#›</a:t>
            </a:fld>
            <a:endParaRPr lang="en-US"/>
          </a:p>
        </p:txBody>
      </p:sp>
    </p:spTree>
    <p:extLst>
      <p:ext uri="{BB962C8B-B14F-4D97-AF65-F5344CB8AC3E}">
        <p14:creationId xmlns:p14="http://schemas.microsoft.com/office/powerpoint/2010/main" val="3914404262"/>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3A5C-B7F1-4A4E-93B3-1A0EC3F745F4}"/>
              </a:ext>
            </a:extLst>
          </p:cNvPr>
          <p:cNvSpPr>
            <a:spLocks noGrp="1"/>
          </p:cNvSpPr>
          <p:nvPr>
            <p:ph type="ctrTitle"/>
          </p:nvPr>
        </p:nvSpPr>
        <p:spPr>
          <a:xfrm>
            <a:off x="810002" y="639097"/>
            <a:ext cx="3211392" cy="3781101"/>
          </a:xfrm>
        </p:spPr>
        <p:txBody>
          <a:bodyPr>
            <a:normAutofit/>
          </a:bodyPr>
          <a:lstStyle/>
          <a:p>
            <a:pPr>
              <a:lnSpc>
                <a:spcPct val="90000"/>
              </a:lnSpc>
            </a:pPr>
            <a:r>
              <a:rPr lang="en-US" sz="3800"/>
              <a:t>An Open Problem in Constrained Support Vector Regression</a:t>
            </a:r>
          </a:p>
        </p:txBody>
      </p:sp>
      <p:sp>
        <p:nvSpPr>
          <p:cNvPr id="9" name="Freeform: Shape 8">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13787F52-07A8-4A78-965B-3C7ADB88FAF8}"/>
              </a:ext>
            </a:extLst>
          </p:cNvPr>
          <p:cNvSpPr>
            <a:spLocks noGrp="1"/>
          </p:cNvSpPr>
          <p:nvPr>
            <p:ph type="subTitle" idx="1"/>
          </p:nvPr>
        </p:nvSpPr>
        <p:spPr>
          <a:xfrm>
            <a:off x="810001" y="5280847"/>
            <a:ext cx="3211393" cy="785656"/>
          </a:xfrm>
        </p:spPr>
        <p:txBody>
          <a:bodyPr>
            <a:normAutofit/>
          </a:bodyPr>
          <a:lstStyle/>
          <a:p>
            <a:pPr>
              <a:lnSpc>
                <a:spcPct val="90000"/>
              </a:lnSpc>
            </a:pPr>
            <a:r>
              <a:rPr lang="en-US" sz="1100">
                <a:solidFill>
                  <a:srgbClr val="FFFFFF"/>
                </a:solidFill>
              </a:rPr>
              <a:t>By: Denis O’Byrne</a:t>
            </a:r>
          </a:p>
          <a:p>
            <a:pPr>
              <a:lnSpc>
                <a:spcPct val="90000"/>
              </a:lnSpc>
            </a:pPr>
            <a:endParaRPr lang="en-US" sz="1100">
              <a:solidFill>
                <a:srgbClr val="FFFFFF"/>
              </a:solidFill>
            </a:endParaRPr>
          </a:p>
          <a:p>
            <a:pPr>
              <a:lnSpc>
                <a:spcPct val="90000"/>
              </a:lnSpc>
            </a:pPr>
            <a:r>
              <a:rPr lang="en-US" sz="1100">
                <a:solidFill>
                  <a:srgbClr val="FFFFFF"/>
                </a:solidFill>
              </a:rPr>
              <a:t>AMS 522 Stony Brook University</a:t>
            </a:r>
          </a:p>
        </p:txBody>
      </p:sp>
      <p:sp>
        <p:nvSpPr>
          <p:cNvPr id="11" name="Rectangle 10">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D86E7E-2384-4A36-95CB-531DD57AA925}"/>
              </a:ext>
            </a:extLst>
          </p:cNvPr>
          <p:cNvPicPr>
            <a:picLocks noChangeAspect="1"/>
          </p:cNvPicPr>
          <p:nvPr/>
        </p:nvPicPr>
        <p:blipFill>
          <a:blip r:embed="rId2"/>
          <a:stretch>
            <a:fillRect/>
          </a:stretch>
        </p:blipFill>
        <p:spPr>
          <a:xfrm>
            <a:off x="3919971" y="820406"/>
            <a:ext cx="8283631" cy="5579806"/>
          </a:xfrm>
          <a:prstGeom prst="rect">
            <a:avLst/>
          </a:prstGeom>
        </p:spPr>
      </p:pic>
    </p:spTree>
    <p:extLst>
      <p:ext uri="{BB962C8B-B14F-4D97-AF65-F5344CB8AC3E}">
        <p14:creationId xmlns:p14="http://schemas.microsoft.com/office/powerpoint/2010/main" val="26623250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AE51-CFE4-4EB8-B169-3AA5369ABFBC}"/>
              </a:ext>
            </a:extLst>
          </p:cNvPr>
          <p:cNvSpPr>
            <a:spLocks noGrp="1"/>
          </p:cNvSpPr>
          <p:nvPr>
            <p:ph type="title"/>
          </p:nvPr>
        </p:nvSpPr>
        <p:spPr>
          <a:xfrm>
            <a:off x="810001" y="276329"/>
            <a:ext cx="10571998" cy="970450"/>
          </a:xfrm>
        </p:spPr>
        <p:txBody>
          <a:bodyPr/>
          <a:lstStyle/>
          <a:p>
            <a:pPr algn="ctr"/>
            <a:r>
              <a:rPr lang="en-US" dirty="0"/>
              <a:t>SVR Prediction and Support Vectors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40F060-B0AB-472C-AA0E-6F59212D1B15}"/>
                  </a:ext>
                </a:extLst>
              </p:cNvPr>
              <p:cNvSpPr>
                <a:spLocks noGrp="1"/>
              </p:cNvSpPr>
              <p:nvPr>
                <p:ph idx="1"/>
              </p:nvPr>
            </p:nvSpPr>
            <p:spPr>
              <a:xfrm>
                <a:off x="1" y="1034981"/>
                <a:ext cx="12192000" cy="5546690"/>
              </a:xfrm>
            </p:spPr>
            <p:txBody>
              <a:bodyPr>
                <a:normAutofit/>
              </a:bodyPr>
              <a:lstStyle/>
              <a:p>
                <a:pPr marL="0" marR="0">
                  <a:lnSpc>
                    <a:spcPct val="20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rPr>
                  <a:t>The </a:t>
                </a:r>
                <a:r>
                  <a:rPr lang="en-US" sz="1800" i="1" dirty="0">
                    <a:solidFill>
                      <a:schemeClr val="tx1"/>
                    </a:solidFill>
                    <a:effectLst/>
                    <a:latin typeface="Times New Roman" panose="02020603050405020304" pitchFamily="18" charset="0"/>
                    <a:ea typeface="Times New Roman" panose="02020603050405020304" pitchFamily="18" charset="0"/>
                  </a:rPr>
                  <a:t>β</a:t>
                </a:r>
                <a:r>
                  <a:rPr lang="en-US" sz="1800" dirty="0">
                    <a:solidFill>
                      <a:schemeClr val="tx1"/>
                    </a:solidFill>
                    <a:effectLst/>
                    <a:latin typeface="Times New Roman" panose="02020603050405020304" pitchFamily="18" charset="0"/>
                    <a:ea typeface="Times New Roman" panose="02020603050405020304" pitchFamily="18" charset="0"/>
                  </a:rPr>
                  <a:t> parameter can be completely described as a linear combination of the training observations using the equation below:</a:t>
                </a:r>
              </a:p>
              <a:p>
                <a:pPr marL="76200" marR="0" indent="0">
                  <a:lnSpc>
                    <a:spcPct val="20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𝛽</m:t>
                      </m:r>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function used to predict new values depends only on the support vectors: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𝑓</m:t>
                      </m:r>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r>
                                <a:rPr lang="en-US" sz="1800" i="1">
                                  <a:solidFill>
                                    <a:schemeClr val="tx1"/>
                                  </a:solidFill>
                                  <a:effectLst/>
                                  <a:latin typeface="Cambria Math" panose="02040503050406030204" pitchFamily="18" charset="0"/>
                                  <a:ea typeface="Times New Roman" panose="02020603050405020304" pitchFamily="18" charset="0"/>
                                </a:rPr>
                                <m:t>𝑥</m:t>
                              </m:r>
                            </m:e>
                          </m:acc>
                        </m:e>
                      </m:d>
                      <m:r>
                        <a:rPr lang="en-US" sz="1800" i="1">
                          <a:solidFill>
                            <a:schemeClr val="tx1"/>
                          </a:solidFill>
                          <a:effectLst/>
                          <a:latin typeface="Cambria Math" panose="02040503050406030204" pitchFamily="18" charset="0"/>
                          <a:ea typeface="Times New Roman" panose="02020603050405020304" pitchFamily="18" charset="0"/>
                        </a:rPr>
                        <m:t>= </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 </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 </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r>
                                    <a:rPr lang="en-US" sz="1800" i="1">
                                      <a:solidFill>
                                        <a:schemeClr val="tx1"/>
                                      </a:solidFill>
                                      <a:effectLst/>
                                      <a:latin typeface="Cambria Math" panose="02040503050406030204" pitchFamily="18" charset="0"/>
                                      <a:ea typeface="Times New Roman" panose="02020603050405020304" pitchFamily="18" charset="0"/>
                                    </a:rPr>
                                    <m:t>𝑥</m:t>
                                  </m:r>
                                </m:e>
                              </m:acc>
                            </m:e>
                          </m:d>
                        </m:e>
                      </m:nary>
                    </m:oMath>
                  </m:oMathPara>
                </a14:m>
                <a:endParaRPr lang="en-US" sz="1800" dirty="0">
                  <a:effectLst/>
                  <a:latin typeface="Times New Roman" panose="02020603050405020304" pitchFamily="18" charset="0"/>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5F40F060-B0AB-472C-AA0E-6F59212D1B15}"/>
                  </a:ext>
                </a:extLst>
              </p:cNvPr>
              <p:cNvSpPr>
                <a:spLocks noGrp="1" noRot="1" noChangeAspect="1" noMove="1" noResize="1" noEditPoints="1" noAdjustHandles="1" noChangeArrowheads="1" noChangeShapeType="1" noTextEdit="1"/>
              </p:cNvSpPr>
              <p:nvPr>
                <p:ph idx="1"/>
              </p:nvPr>
            </p:nvSpPr>
            <p:spPr>
              <a:xfrm>
                <a:off x="1" y="1034981"/>
                <a:ext cx="12192000" cy="554669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4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F7EC-37D6-4CF4-99BF-C571F84EF6EF}"/>
              </a:ext>
            </a:extLst>
          </p:cNvPr>
          <p:cNvSpPr>
            <a:spLocks noGrp="1"/>
          </p:cNvSpPr>
          <p:nvPr>
            <p:ph type="title"/>
          </p:nvPr>
        </p:nvSpPr>
        <p:spPr>
          <a:xfrm>
            <a:off x="444345" y="411982"/>
            <a:ext cx="10571998" cy="970450"/>
          </a:xfrm>
        </p:spPr>
        <p:txBody>
          <a:bodyPr/>
          <a:lstStyle/>
          <a:p>
            <a:pPr algn="ctr"/>
            <a:r>
              <a:rPr lang="en-US" dirty="0"/>
              <a:t>KKT Optimization Conditions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453AE4-DF28-4F50-A774-0EE56F2DFAA1}"/>
                  </a:ext>
                </a:extLst>
              </p:cNvPr>
              <p:cNvSpPr>
                <a:spLocks noGrp="1"/>
              </p:cNvSpPr>
              <p:nvPr>
                <p:ph idx="1"/>
              </p:nvPr>
            </p:nvSpPr>
            <p:spPr>
              <a:xfrm>
                <a:off x="255125" y="990547"/>
                <a:ext cx="11201128" cy="5896176"/>
              </a:xfrm>
            </p:spPr>
            <p:txBody>
              <a:bodyPr>
                <a:normAutofit/>
              </a:bodyPr>
              <a:lstStyle/>
              <a:p>
                <a:pPr marL="0" marR="0" indent="0">
                  <a:lnSpc>
                    <a:spcPct val="200000"/>
                  </a:lnSpc>
                  <a:buNone/>
                </a:pPr>
                <a14:m>
                  <m:oMathPara xmlns:m="http://schemas.openxmlformats.org/officeDocument/2006/math">
                    <m:oMathParaPr>
                      <m:jc m:val="centerGroup"/>
                    </m:oMathParaPr>
                    <m:oMath xmlns:m="http://schemas.openxmlformats.org/officeDocument/2006/math">
                      <m:r>
                        <a:rPr lang="en-US" sz="3200" i="1" smtClean="0">
                          <a:solidFill>
                            <a:schemeClr val="tx1"/>
                          </a:solidFill>
                          <a:effectLst/>
                          <a:latin typeface="Cambria Math" panose="02040503050406030204" pitchFamily="18" charset="0"/>
                          <a:ea typeface="Times New Roman" panose="02020603050405020304" pitchFamily="18" charset="0"/>
                        </a:rPr>
                        <m:t>∀</m:t>
                      </m:r>
                      <m:r>
                        <a:rPr lang="en-US" sz="3200" i="1" smtClean="0">
                          <a:solidFill>
                            <a:schemeClr val="tx1"/>
                          </a:solidFill>
                          <a:effectLst/>
                          <a:latin typeface="Cambria Math" panose="02040503050406030204" pitchFamily="18" charset="0"/>
                          <a:ea typeface="Times New Roman" panose="02020603050405020304" pitchFamily="18" charset="0"/>
                        </a:rPr>
                        <m:t>𝑛</m:t>
                      </m:r>
                      <m:r>
                        <a:rPr lang="en-US" sz="3200" i="1" smtClean="0">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m:rPr>
                              <m:sty m:val="p"/>
                            </m:rPr>
                            <a:rPr lang="en-US" sz="3200">
                              <a:solidFill>
                                <a:schemeClr val="tx1"/>
                              </a:solidFill>
                              <a:effectLst/>
                              <a:latin typeface="Cambria Math" panose="02040503050406030204" pitchFamily="18" charset="0"/>
                              <a:ea typeface="Times New Roman" panose="02020603050405020304" pitchFamily="18" charset="0"/>
                            </a:rPr>
                            <m:t>α</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Sub>
                      <m:d>
                        <m:dPr>
                          <m:ctrlPr>
                            <a:rPr lang="en-US" sz="3200" i="1">
                              <a:solidFill>
                                <a:schemeClr val="tx1"/>
                              </a:solidFill>
                              <a:effectLst/>
                              <a:latin typeface="Cambria Math" panose="02040503050406030204" pitchFamily="18" charset="0"/>
                              <a:ea typeface="Times New Roman" panose="02020603050405020304" pitchFamily="18" charset="0"/>
                            </a:rPr>
                          </m:ctrlPr>
                        </m:dPr>
                        <m:e>
                          <m:r>
                            <a:rPr lang="en-US" sz="3200" i="1">
                              <a:solidFill>
                                <a:schemeClr val="tx1"/>
                              </a:solidFill>
                              <a:effectLst/>
                              <a:latin typeface="Cambria Math" panose="02040503050406030204" pitchFamily="18" charset="0"/>
                              <a:ea typeface="Times New Roman" panose="02020603050405020304" pitchFamily="18" charset="0"/>
                            </a:rPr>
                            <m:t>𝜀</m:t>
                          </m:r>
                          <m:r>
                            <a:rPr lang="en-US" sz="3200" i="1">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a:rPr lang="en-US" sz="3200" i="1">
                                  <a:solidFill>
                                    <a:schemeClr val="tx1"/>
                                  </a:solidFill>
                                  <a:effectLst/>
                                  <a:latin typeface="Cambria Math" panose="02040503050406030204" pitchFamily="18" charset="0"/>
                                  <a:ea typeface="Times New Roman" panose="02020603050405020304" pitchFamily="18" charset="0"/>
                                </a:rPr>
                                <m:t>𝜉</m:t>
                              </m:r>
                            </m:e>
                            <m:sub>
                              <m:r>
                                <a:rPr lang="en-US" sz="3200" i="1">
                                  <a:solidFill>
                                    <a:schemeClr val="tx1"/>
                                  </a:solidFill>
                                  <a:effectLst/>
                                  <a:latin typeface="Cambria Math" panose="02040503050406030204" pitchFamily="18" charset="0"/>
                                  <a:ea typeface="Times New Roman" panose="02020603050405020304" pitchFamily="18" charset="0"/>
                                </a:rPr>
                                <m:t>𝑛</m:t>
                              </m:r>
                            </m:sub>
                          </m:sSub>
                          <m:r>
                            <a:rPr lang="en-US" sz="3200" i="1">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a:rPr lang="en-US" sz="3200" i="1">
                                  <a:solidFill>
                                    <a:schemeClr val="tx1"/>
                                  </a:solidFill>
                                  <a:effectLst/>
                                  <a:latin typeface="Cambria Math" panose="02040503050406030204" pitchFamily="18" charset="0"/>
                                  <a:ea typeface="Times New Roman" panose="02020603050405020304" pitchFamily="18" charset="0"/>
                                </a:rPr>
                                <m:t>𝑦</m:t>
                              </m:r>
                            </m:e>
                            <m:sub>
                              <m:r>
                                <a:rPr lang="en-US" sz="3200" i="1">
                                  <a:solidFill>
                                    <a:schemeClr val="tx1"/>
                                  </a:solidFill>
                                  <a:effectLst/>
                                  <a:latin typeface="Cambria Math" panose="02040503050406030204" pitchFamily="18" charset="0"/>
                                  <a:ea typeface="Times New Roman" panose="02020603050405020304" pitchFamily="18" charset="0"/>
                                </a:rPr>
                                <m:t>𝑛</m:t>
                              </m:r>
                            </m:sub>
                          </m:sSub>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200">
                                  <a:solidFill>
                                    <a:schemeClr val="tx1"/>
                                  </a:solidFill>
                                  <a:effectLst/>
                                  <a:latin typeface="Cambria Math" panose="02040503050406030204" pitchFamily="18" charset="0"/>
                                  <a:ea typeface="Times New Roman" panose="02020603050405020304" pitchFamily="18" charset="0"/>
                                </a:rPr>
                                <m:t>x</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up>
                              <m:r>
                                <a:rPr lang="en-US" sz="3200" i="1">
                                  <a:solidFill>
                                    <a:schemeClr val="tx1"/>
                                  </a:solidFill>
                                  <a:effectLst/>
                                  <a:latin typeface="Cambria Math" panose="02040503050406030204" pitchFamily="18" charset="0"/>
                                  <a:ea typeface="Times New Roman" panose="02020603050405020304" pitchFamily="18" charset="0"/>
                                </a:rPr>
                                <m:t>′</m:t>
                              </m:r>
                            </m:sup>
                          </m:sSubSup>
                          <m:r>
                            <a:rPr lang="en-US" sz="3200" i="1">
                              <a:solidFill>
                                <a:schemeClr val="tx1"/>
                              </a:solidFill>
                              <a:effectLst/>
                              <a:latin typeface="Cambria Math" panose="02040503050406030204" pitchFamily="18" charset="0"/>
                              <a:ea typeface="Times New Roman" panose="02020603050405020304" pitchFamily="18" charset="0"/>
                            </a:rPr>
                            <m:t>𝛽</m:t>
                          </m:r>
                          <m:r>
                            <a:rPr lang="en-US" sz="3200" i="1">
                              <a:solidFill>
                                <a:schemeClr val="tx1"/>
                              </a:solidFill>
                              <a:effectLst/>
                              <a:latin typeface="Cambria Math" panose="02040503050406030204" pitchFamily="18" charset="0"/>
                              <a:ea typeface="Times New Roman" panose="02020603050405020304" pitchFamily="18" charset="0"/>
                            </a:rPr>
                            <m:t>+</m:t>
                          </m:r>
                          <m:r>
                            <a:rPr lang="en-US" sz="3200" i="1">
                              <a:solidFill>
                                <a:schemeClr val="tx1"/>
                              </a:solidFill>
                              <a:effectLst/>
                              <a:latin typeface="Cambria Math" panose="02040503050406030204" pitchFamily="18" charset="0"/>
                              <a:ea typeface="Times New Roman" panose="02020603050405020304" pitchFamily="18" charset="0"/>
                            </a:rPr>
                            <m:t>𝑏</m:t>
                          </m:r>
                        </m:e>
                      </m:d>
                      <m:r>
                        <a:rPr lang="en-US" sz="3200" i="1">
                          <a:solidFill>
                            <a:schemeClr val="tx1"/>
                          </a:solidFill>
                          <a:effectLst/>
                          <a:latin typeface="Cambria Math" panose="02040503050406030204" pitchFamily="18" charset="0"/>
                          <a:ea typeface="Times New Roman" panose="02020603050405020304" pitchFamily="18" charset="0"/>
                        </a:rPr>
                        <m:t>=0</m:t>
                      </m:r>
                    </m:oMath>
                  </m:oMathPara>
                </a14:m>
                <a:endParaRPr lang="en-US" sz="32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3200" i="1">
                          <a:solidFill>
                            <a:schemeClr val="tx1"/>
                          </a:solidFill>
                          <a:effectLst/>
                          <a:latin typeface="Cambria Math" panose="02040503050406030204" pitchFamily="18" charset="0"/>
                          <a:ea typeface="Times New Roman" panose="02020603050405020304" pitchFamily="18" charset="0"/>
                        </a:rPr>
                        <m:t>∀</m:t>
                      </m:r>
                      <m:r>
                        <a:rPr lang="en-US" sz="3200" i="1">
                          <a:solidFill>
                            <a:schemeClr val="tx1"/>
                          </a:solidFill>
                          <a:effectLst/>
                          <a:latin typeface="Cambria Math" panose="02040503050406030204" pitchFamily="18" charset="0"/>
                          <a:ea typeface="Times New Roman" panose="02020603050405020304" pitchFamily="18" charset="0"/>
                        </a:rPr>
                        <m:t>𝑛</m:t>
                      </m:r>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200">
                              <a:solidFill>
                                <a:schemeClr val="tx1"/>
                              </a:solidFill>
                              <a:effectLst/>
                              <a:latin typeface="Cambria Math" panose="02040503050406030204" pitchFamily="18" charset="0"/>
                              <a:ea typeface="Times New Roman" panose="02020603050405020304" pitchFamily="18" charset="0"/>
                            </a:rPr>
                            <m:t>α</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up>
                          <m:r>
                            <a:rPr lang="en-US" sz="3200" i="1">
                              <a:solidFill>
                                <a:schemeClr val="tx1"/>
                              </a:solidFill>
                              <a:effectLst/>
                              <a:latin typeface="Cambria Math" panose="02040503050406030204" pitchFamily="18" charset="0"/>
                              <a:ea typeface="Times New Roman" panose="02020603050405020304" pitchFamily="18" charset="0"/>
                            </a:rPr>
                            <m:t>∗</m:t>
                          </m:r>
                        </m:sup>
                      </m:sSubSup>
                      <m:d>
                        <m:dPr>
                          <m:ctrlPr>
                            <a:rPr lang="en-US" sz="3200" i="1">
                              <a:solidFill>
                                <a:schemeClr val="tx1"/>
                              </a:solidFill>
                              <a:effectLst/>
                              <a:latin typeface="Cambria Math" panose="02040503050406030204" pitchFamily="18" charset="0"/>
                              <a:ea typeface="Times New Roman" panose="02020603050405020304" pitchFamily="18" charset="0"/>
                            </a:rPr>
                          </m:ctrlPr>
                        </m:dPr>
                        <m:e>
                          <m:r>
                            <a:rPr lang="en-US" sz="3200" i="1">
                              <a:solidFill>
                                <a:schemeClr val="tx1"/>
                              </a:solidFill>
                              <a:effectLst/>
                              <a:latin typeface="Cambria Math" panose="02040503050406030204" pitchFamily="18" charset="0"/>
                              <a:ea typeface="Times New Roman" panose="02020603050405020304" pitchFamily="18" charset="0"/>
                            </a:rPr>
                            <m:t>𝜀</m:t>
                          </m:r>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a:rPr lang="en-US" sz="3200" i="1">
                                  <a:solidFill>
                                    <a:schemeClr val="tx1"/>
                                  </a:solidFill>
                                  <a:effectLst/>
                                  <a:latin typeface="Cambria Math" panose="02040503050406030204" pitchFamily="18" charset="0"/>
                                  <a:ea typeface="Times New Roman" panose="02020603050405020304" pitchFamily="18" charset="0"/>
                                </a:rPr>
                                <m:t>𝜉</m:t>
                              </m:r>
                            </m:e>
                            <m:sub>
                              <m:r>
                                <a:rPr lang="en-US" sz="3200" i="1">
                                  <a:solidFill>
                                    <a:schemeClr val="tx1"/>
                                  </a:solidFill>
                                  <a:effectLst/>
                                  <a:latin typeface="Cambria Math" panose="02040503050406030204" pitchFamily="18" charset="0"/>
                                  <a:ea typeface="Times New Roman" panose="02020603050405020304" pitchFamily="18" charset="0"/>
                                </a:rPr>
                                <m:t>𝑛</m:t>
                              </m:r>
                            </m:sub>
                            <m:sup>
                              <m:r>
                                <a:rPr lang="en-US" sz="3200" i="1">
                                  <a:solidFill>
                                    <a:schemeClr val="tx1"/>
                                  </a:solidFill>
                                  <a:effectLst/>
                                  <a:latin typeface="Cambria Math" panose="02040503050406030204" pitchFamily="18" charset="0"/>
                                  <a:ea typeface="Times New Roman" panose="02020603050405020304" pitchFamily="18" charset="0"/>
                                </a:rPr>
                                <m:t>∗</m:t>
                              </m:r>
                            </m:sup>
                          </m:sSubSup>
                          <m:r>
                            <a:rPr lang="en-US" sz="3200" i="1">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a:rPr lang="en-US" sz="3200" i="1">
                                  <a:solidFill>
                                    <a:schemeClr val="tx1"/>
                                  </a:solidFill>
                                  <a:effectLst/>
                                  <a:latin typeface="Cambria Math" panose="02040503050406030204" pitchFamily="18" charset="0"/>
                                  <a:ea typeface="Times New Roman" panose="02020603050405020304" pitchFamily="18" charset="0"/>
                                </a:rPr>
                                <m:t>𝑦</m:t>
                              </m:r>
                            </m:e>
                            <m:sub>
                              <m:r>
                                <a:rPr lang="en-US" sz="3200" i="1">
                                  <a:solidFill>
                                    <a:schemeClr val="tx1"/>
                                  </a:solidFill>
                                  <a:effectLst/>
                                  <a:latin typeface="Cambria Math" panose="02040503050406030204" pitchFamily="18" charset="0"/>
                                  <a:ea typeface="Times New Roman" panose="02020603050405020304" pitchFamily="18" charset="0"/>
                                </a:rPr>
                                <m:t>𝑛</m:t>
                              </m:r>
                            </m:sub>
                          </m:sSub>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200">
                                  <a:solidFill>
                                    <a:schemeClr val="tx1"/>
                                  </a:solidFill>
                                  <a:effectLst/>
                                  <a:latin typeface="Cambria Math" panose="02040503050406030204" pitchFamily="18" charset="0"/>
                                  <a:ea typeface="Times New Roman" panose="02020603050405020304" pitchFamily="18" charset="0"/>
                                </a:rPr>
                                <m:t>x</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up>
                              <m:r>
                                <a:rPr lang="en-US" sz="3200" i="1">
                                  <a:solidFill>
                                    <a:schemeClr val="tx1"/>
                                  </a:solidFill>
                                  <a:effectLst/>
                                  <a:latin typeface="Cambria Math" panose="02040503050406030204" pitchFamily="18" charset="0"/>
                                  <a:ea typeface="Times New Roman" panose="02020603050405020304" pitchFamily="18" charset="0"/>
                                </a:rPr>
                                <m:t>′</m:t>
                              </m:r>
                            </m:sup>
                          </m:sSubSup>
                          <m:r>
                            <a:rPr lang="en-US" sz="3200" i="1">
                              <a:solidFill>
                                <a:schemeClr val="tx1"/>
                              </a:solidFill>
                              <a:effectLst/>
                              <a:latin typeface="Cambria Math" panose="02040503050406030204" pitchFamily="18" charset="0"/>
                              <a:ea typeface="Times New Roman" panose="02020603050405020304" pitchFamily="18" charset="0"/>
                            </a:rPr>
                            <m:t>𝛽</m:t>
                          </m:r>
                          <m:r>
                            <a:rPr lang="en-US" sz="3200" i="1">
                              <a:solidFill>
                                <a:schemeClr val="tx1"/>
                              </a:solidFill>
                              <a:effectLst/>
                              <a:latin typeface="Cambria Math" panose="02040503050406030204" pitchFamily="18" charset="0"/>
                              <a:ea typeface="Times New Roman" panose="02020603050405020304" pitchFamily="18" charset="0"/>
                            </a:rPr>
                            <m:t>−</m:t>
                          </m:r>
                          <m:r>
                            <a:rPr lang="en-US" sz="3200" i="1">
                              <a:solidFill>
                                <a:schemeClr val="tx1"/>
                              </a:solidFill>
                              <a:effectLst/>
                              <a:latin typeface="Cambria Math" panose="02040503050406030204" pitchFamily="18" charset="0"/>
                              <a:ea typeface="Times New Roman" panose="02020603050405020304" pitchFamily="18" charset="0"/>
                            </a:rPr>
                            <m:t>𝑏</m:t>
                          </m:r>
                        </m:e>
                      </m:d>
                      <m:r>
                        <a:rPr lang="en-US" sz="3200" i="1">
                          <a:solidFill>
                            <a:schemeClr val="tx1"/>
                          </a:solidFill>
                          <a:effectLst/>
                          <a:latin typeface="Cambria Math" panose="02040503050406030204" pitchFamily="18" charset="0"/>
                          <a:ea typeface="Times New Roman" panose="02020603050405020304" pitchFamily="18" charset="0"/>
                        </a:rPr>
                        <m:t>=0</m:t>
                      </m:r>
                    </m:oMath>
                  </m:oMathPara>
                </a14:m>
                <a:endParaRPr lang="en-US" sz="32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3200" i="1">
                          <a:solidFill>
                            <a:schemeClr val="tx1"/>
                          </a:solidFill>
                          <a:effectLst/>
                          <a:latin typeface="Cambria Math" panose="02040503050406030204" pitchFamily="18" charset="0"/>
                          <a:ea typeface="Times New Roman" panose="02020603050405020304" pitchFamily="18" charset="0"/>
                        </a:rPr>
                        <m:t>∀</m:t>
                      </m:r>
                      <m:r>
                        <a:rPr lang="en-US" sz="3200" i="1">
                          <a:solidFill>
                            <a:schemeClr val="tx1"/>
                          </a:solidFill>
                          <a:effectLst/>
                          <a:latin typeface="Cambria Math" panose="02040503050406030204" pitchFamily="18" charset="0"/>
                          <a:ea typeface="Times New Roman" panose="02020603050405020304" pitchFamily="18" charset="0"/>
                        </a:rPr>
                        <m:t>𝑛</m:t>
                      </m:r>
                      <m:r>
                        <a:rPr lang="en-US" sz="3200" i="1">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a:rPr lang="en-US" sz="3200" i="1">
                              <a:solidFill>
                                <a:schemeClr val="tx1"/>
                              </a:solidFill>
                              <a:effectLst/>
                              <a:latin typeface="Cambria Math" panose="02040503050406030204" pitchFamily="18" charset="0"/>
                              <a:ea typeface="Times New Roman" panose="02020603050405020304" pitchFamily="18" charset="0"/>
                            </a:rPr>
                            <m:t>𝜉</m:t>
                          </m:r>
                        </m:e>
                        <m:sub>
                          <m:r>
                            <a:rPr lang="en-US" sz="3200" i="1">
                              <a:solidFill>
                                <a:schemeClr val="tx1"/>
                              </a:solidFill>
                              <a:effectLst/>
                              <a:latin typeface="Cambria Math" panose="02040503050406030204" pitchFamily="18" charset="0"/>
                              <a:ea typeface="Times New Roman" panose="02020603050405020304" pitchFamily="18" charset="0"/>
                            </a:rPr>
                            <m:t>𝑛</m:t>
                          </m:r>
                        </m:sub>
                      </m:sSub>
                      <m:d>
                        <m:dPr>
                          <m:ctrlPr>
                            <a:rPr lang="en-US" sz="3200" i="1">
                              <a:solidFill>
                                <a:schemeClr val="tx1"/>
                              </a:solidFill>
                              <a:effectLst/>
                              <a:latin typeface="Cambria Math" panose="02040503050406030204" pitchFamily="18" charset="0"/>
                              <a:ea typeface="Times New Roman" panose="02020603050405020304" pitchFamily="18" charset="0"/>
                            </a:rPr>
                          </m:ctrlPr>
                        </m:dPr>
                        <m:e>
                          <m:r>
                            <a:rPr lang="en-US" sz="3200" i="1">
                              <a:solidFill>
                                <a:schemeClr val="tx1"/>
                              </a:solidFill>
                              <a:effectLst/>
                              <a:latin typeface="Cambria Math" panose="02040503050406030204" pitchFamily="18" charset="0"/>
                              <a:ea typeface="Times New Roman" panose="02020603050405020304" pitchFamily="18" charset="0"/>
                            </a:rPr>
                            <m:t>𝐶</m:t>
                          </m:r>
                          <m:r>
                            <a:rPr lang="en-US" sz="3200" i="1">
                              <a:solidFill>
                                <a:schemeClr val="tx1"/>
                              </a:solidFill>
                              <a:effectLst/>
                              <a:latin typeface="Cambria Math" panose="02040503050406030204" pitchFamily="18" charset="0"/>
                              <a:ea typeface="Times New Roman" panose="02020603050405020304" pitchFamily="18" charset="0"/>
                            </a:rPr>
                            <m:t>−</m:t>
                          </m:r>
                          <m:sSub>
                            <m:sSubPr>
                              <m:ctrlPr>
                                <a:rPr lang="en-US" sz="3200" i="1">
                                  <a:solidFill>
                                    <a:schemeClr val="tx1"/>
                                  </a:solidFill>
                                  <a:effectLst/>
                                  <a:latin typeface="Cambria Math" panose="02040503050406030204" pitchFamily="18" charset="0"/>
                                  <a:ea typeface="Times New Roman" panose="02020603050405020304" pitchFamily="18" charset="0"/>
                                </a:rPr>
                              </m:ctrlPr>
                            </m:sSubPr>
                            <m:e>
                              <m:r>
                                <m:rPr>
                                  <m:sty m:val="p"/>
                                </m:rPr>
                                <a:rPr lang="en-US" sz="3200">
                                  <a:solidFill>
                                    <a:schemeClr val="tx1"/>
                                  </a:solidFill>
                                  <a:effectLst/>
                                  <a:latin typeface="Cambria Math" panose="02040503050406030204" pitchFamily="18" charset="0"/>
                                  <a:ea typeface="Times New Roman" panose="02020603050405020304" pitchFamily="18" charset="0"/>
                                </a:rPr>
                                <m:t>α</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Sub>
                        </m:e>
                      </m:d>
                      <m:r>
                        <a:rPr lang="en-US" sz="3200" i="1">
                          <a:solidFill>
                            <a:schemeClr val="tx1"/>
                          </a:solidFill>
                          <a:effectLst/>
                          <a:latin typeface="Cambria Math" panose="02040503050406030204" pitchFamily="18" charset="0"/>
                          <a:ea typeface="Times New Roman" panose="02020603050405020304" pitchFamily="18" charset="0"/>
                        </a:rPr>
                        <m:t>=0</m:t>
                      </m:r>
                    </m:oMath>
                  </m:oMathPara>
                </a14:m>
                <a:endParaRPr lang="en-US" sz="32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3200" i="1">
                          <a:solidFill>
                            <a:schemeClr val="tx1"/>
                          </a:solidFill>
                          <a:effectLst/>
                          <a:latin typeface="Cambria Math" panose="02040503050406030204" pitchFamily="18" charset="0"/>
                          <a:ea typeface="Times New Roman" panose="02020603050405020304" pitchFamily="18" charset="0"/>
                        </a:rPr>
                        <m:t>∀</m:t>
                      </m:r>
                      <m:r>
                        <a:rPr lang="en-US" sz="3200" i="1">
                          <a:solidFill>
                            <a:schemeClr val="tx1"/>
                          </a:solidFill>
                          <a:effectLst/>
                          <a:latin typeface="Cambria Math" panose="02040503050406030204" pitchFamily="18" charset="0"/>
                          <a:ea typeface="Times New Roman" panose="02020603050405020304" pitchFamily="18" charset="0"/>
                        </a:rPr>
                        <m:t>𝑛</m:t>
                      </m:r>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a:rPr lang="en-US" sz="3200" i="1">
                              <a:solidFill>
                                <a:schemeClr val="tx1"/>
                              </a:solidFill>
                              <a:effectLst/>
                              <a:latin typeface="Cambria Math" panose="02040503050406030204" pitchFamily="18" charset="0"/>
                              <a:ea typeface="Times New Roman" panose="02020603050405020304" pitchFamily="18" charset="0"/>
                            </a:rPr>
                            <m:t>𝜉</m:t>
                          </m:r>
                        </m:e>
                        <m:sub>
                          <m:r>
                            <a:rPr lang="en-US" sz="3200" i="1">
                              <a:solidFill>
                                <a:schemeClr val="tx1"/>
                              </a:solidFill>
                              <a:effectLst/>
                              <a:latin typeface="Cambria Math" panose="02040503050406030204" pitchFamily="18" charset="0"/>
                              <a:ea typeface="Times New Roman" panose="02020603050405020304" pitchFamily="18" charset="0"/>
                            </a:rPr>
                            <m:t>𝑛</m:t>
                          </m:r>
                        </m:sub>
                        <m:sup>
                          <m:r>
                            <a:rPr lang="en-US" sz="3200" i="1">
                              <a:solidFill>
                                <a:schemeClr val="tx1"/>
                              </a:solidFill>
                              <a:effectLst/>
                              <a:latin typeface="Cambria Math" panose="02040503050406030204" pitchFamily="18" charset="0"/>
                              <a:ea typeface="Times New Roman" panose="02020603050405020304" pitchFamily="18" charset="0"/>
                            </a:rPr>
                            <m:t>∗</m:t>
                          </m:r>
                        </m:sup>
                      </m:sSubSup>
                      <m:d>
                        <m:dPr>
                          <m:ctrlPr>
                            <a:rPr lang="en-US" sz="3200" i="1">
                              <a:solidFill>
                                <a:schemeClr val="tx1"/>
                              </a:solidFill>
                              <a:effectLst/>
                              <a:latin typeface="Cambria Math" panose="02040503050406030204" pitchFamily="18" charset="0"/>
                              <a:ea typeface="Times New Roman" panose="02020603050405020304" pitchFamily="18" charset="0"/>
                            </a:rPr>
                          </m:ctrlPr>
                        </m:dPr>
                        <m:e>
                          <m:r>
                            <a:rPr lang="en-US" sz="3200" i="1">
                              <a:solidFill>
                                <a:schemeClr val="tx1"/>
                              </a:solidFill>
                              <a:effectLst/>
                              <a:latin typeface="Cambria Math" panose="02040503050406030204" pitchFamily="18" charset="0"/>
                              <a:ea typeface="Times New Roman" panose="02020603050405020304" pitchFamily="18" charset="0"/>
                            </a:rPr>
                            <m:t>𝐶</m:t>
                          </m:r>
                          <m:r>
                            <a:rPr lang="en-US" sz="3200" i="1">
                              <a:solidFill>
                                <a:schemeClr val="tx1"/>
                              </a:solidFill>
                              <a:effectLst/>
                              <a:latin typeface="Cambria Math" panose="02040503050406030204" pitchFamily="18" charset="0"/>
                              <a:ea typeface="Times New Roman" panose="02020603050405020304" pitchFamily="18" charset="0"/>
                            </a:rPr>
                            <m:t>−</m:t>
                          </m:r>
                          <m:sSubSup>
                            <m:sSubSupPr>
                              <m:ctrlPr>
                                <a:rPr lang="en-US" sz="32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200">
                                  <a:solidFill>
                                    <a:schemeClr val="tx1"/>
                                  </a:solidFill>
                                  <a:effectLst/>
                                  <a:latin typeface="Cambria Math" panose="02040503050406030204" pitchFamily="18" charset="0"/>
                                  <a:ea typeface="Times New Roman" panose="02020603050405020304" pitchFamily="18" charset="0"/>
                                </a:rPr>
                                <m:t>α</m:t>
                              </m:r>
                            </m:e>
                            <m:sub>
                              <m:r>
                                <m:rPr>
                                  <m:sty m:val="p"/>
                                </m:rPr>
                                <a:rPr lang="en-US" sz="3200">
                                  <a:solidFill>
                                    <a:schemeClr val="tx1"/>
                                  </a:solidFill>
                                  <a:effectLst/>
                                  <a:latin typeface="Cambria Math" panose="02040503050406030204" pitchFamily="18" charset="0"/>
                                  <a:ea typeface="Times New Roman" panose="02020603050405020304" pitchFamily="18" charset="0"/>
                                </a:rPr>
                                <m:t>n</m:t>
                              </m:r>
                            </m:sub>
                            <m:sup>
                              <m:r>
                                <a:rPr lang="en-US" sz="3200" i="1">
                                  <a:solidFill>
                                    <a:schemeClr val="tx1"/>
                                  </a:solidFill>
                                  <a:effectLst/>
                                  <a:latin typeface="Cambria Math" panose="02040503050406030204" pitchFamily="18" charset="0"/>
                                  <a:ea typeface="Times New Roman" panose="02020603050405020304" pitchFamily="18" charset="0"/>
                                </a:rPr>
                                <m:t>∗</m:t>
                              </m:r>
                            </m:sup>
                          </m:sSubSup>
                        </m:e>
                      </m:d>
                      <m:r>
                        <a:rPr lang="en-US" sz="3200" i="1">
                          <a:solidFill>
                            <a:schemeClr val="tx1"/>
                          </a:solidFill>
                          <a:effectLst/>
                          <a:latin typeface="Cambria Math" panose="02040503050406030204" pitchFamily="18" charset="0"/>
                          <a:ea typeface="Times New Roman" panose="02020603050405020304" pitchFamily="18" charset="0"/>
                        </a:rPr>
                        <m:t>=0</m:t>
                      </m:r>
                    </m:oMath>
                  </m:oMathPara>
                </a14:m>
                <a:endParaRPr lang="en-US" sz="3200" dirty="0">
                  <a:solidFill>
                    <a:schemeClr val="tx1"/>
                  </a:solidFill>
                  <a:effectLst/>
                  <a:latin typeface="Times New Roman" panose="02020603050405020304" pitchFamily="18" charset="0"/>
                  <a:ea typeface="Times New Roman" panose="02020603050405020304" pitchFamily="18" charset="0"/>
                </a:endParaRPr>
              </a:p>
              <a:p>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conditions indicate that all observations strictly inside the epsilon tube have Lagrange multipliers </a:t>
                </a:r>
                <a14:m>
                  <m:oMath xmlns:m="http://schemas.openxmlformats.org/officeDocument/2006/math">
                    <m:sSub>
                      <m:sSubPr>
                        <m:ctrlPr>
                          <a:rPr lang="en-US" i="1">
                            <a:solidFill>
                              <a:schemeClr val="tx1"/>
                            </a:solidFill>
                            <a:effectLst/>
                            <a:latin typeface="Cambria Math" panose="02040503050406030204" pitchFamily="18" charset="0"/>
                          </a:rPr>
                        </m:ctrlPr>
                      </m:sSub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n</m:t>
                        </m:r>
                      </m:sub>
                    </m:sSub>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0 and </a:t>
                </a:r>
                <a14:m>
                  <m:oMath xmlns:m="http://schemas.openxmlformats.org/officeDocument/2006/math">
                    <m:sSubSup>
                      <m:sSubSupPr>
                        <m:ctrlPr>
                          <a:rPr lang="en-US" i="1">
                            <a:solidFill>
                              <a:schemeClr val="tx1"/>
                            </a:solidFill>
                            <a:effectLst/>
                            <a:latin typeface="Cambria Math" panose="02040503050406030204" pitchFamily="18" charset="0"/>
                          </a:rPr>
                        </m:ctrlPr>
                      </m:sSubSup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n</m:t>
                        </m:r>
                      </m:sub>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0. If either </a:t>
                </a:r>
                <a14:m>
                  <m:oMath xmlns:m="http://schemas.openxmlformats.org/officeDocument/2006/math">
                    <m:sSub>
                      <m:sSubPr>
                        <m:ctrlPr>
                          <a:rPr lang="en-US" i="1">
                            <a:solidFill>
                              <a:schemeClr val="tx1"/>
                            </a:solidFill>
                            <a:effectLst/>
                            <a:latin typeface="Cambria Math" panose="02040503050406030204" pitchFamily="18" charset="0"/>
                          </a:rPr>
                        </m:ctrlPr>
                      </m:sSub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n</m:t>
                        </m:r>
                      </m:sub>
                    </m:sSub>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or </a:t>
                </a:r>
                <a14:m>
                  <m:oMath xmlns:m="http://schemas.openxmlformats.org/officeDocument/2006/math">
                    <m:sSubSup>
                      <m:sSubSupPr>
                        <m:ctrlPr>
                          <a:rPr lang="en-US" i="1">
                            <a:solidFill>
                              <a:schemeClr val="tx1"/>
                            </a:solidFill>
                            <a:effectLst/>
                            <a:latin typeface="Cambria Math" panose="02040503050406030204" pitchFamily="18" charset="0"/>
                          </a:rPr>
                        </m:ctrlPr>
                      </m:sSubSup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n</m:t>
                        </m:r>
                      </m:sub>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not zero, then the corresponding observation is called a support vector</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AF453AE4-DF28-4F50-A774-0EE56F2DFAA1}"/>
                  </a:ext>
                </a:extLst>
              </p:cNvPr>
              <p:cNvSpPr>
                <a:spLocks noGrp="1" noRot="1" noChangeAspect="1" noMove="1" noResize="1" noEditPoints="1" noAdjustHandles="1" noChangeArrowheads="1" noChangeShapeType="1" noTextEdit="1"/>
              </p:cNvSpPr>
              <p:nvPr>
                <p:ph idx="1"/>
              </p:nvPr>
            </p:nvSpPr>
            <p:spPr>
              <a:xfrm>
                <a:off x="255125" y="990547"/>
                <a:ext cx="11201128" cy="589617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7491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8A36-6FEF-403F-82A0-C09C35F5DB52}"/>
              </a:ext>
            </a:extLst>
          </p:cNvPr>
          <p:cNvSpPr>
            <a:spLocks noGrp="1"/>
          </p:cNvSpPr>
          <p:nvPr>
            <p:ph type="title"/>
          </p:nvPr>
        </p:nvSpPr>
        <p:spPr/>
        <p:txBody>
          <a:bodyPr/>
          <a:lstStyle/>
          <a:p>
            <a:r>
              <a:rPr lang="en-US" dirty="0"/>
              <a:t>Nonlinear SVM Regression: Primal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BCB9D4-7257-4194-9B1D-7EF0EFD53325}"/>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Lagrange dual formulation allows the previously-described technique to be extended to nonlinear functions</a:t>
                </a:r>
              </a:p>
              <a:p>
                <a:r>
                  <a:rPr lang="en-US" dirty="0"/>
                  <a:t>We obtain a nonlinear SVM regression model by replacing the dot product x1′x2 with a nonlinear kernel function</a:t>
                </a:r>
              </a:p>
              <a:p>
                <a:pPr marL="0" indent="0" algn="ctr">
                  <a:buNone/>
                </a:pPr>
                <a:r>
                  <a:rPr lang="en-US" dirty="0"/>
                  <a:t> G(x1,x2) = &lt;</a:t>
                </a:r>
                <a:r>
                  <a:rPr lang="en-US" sz="2800" dirty="0">
                    <a:effectLst/>
                    <a:ea typeface="Calibri" panose="020F0502020204030204" pitchFamily="34" charset="0"/>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𝜑</m:t>
                    </m:r>
                  </m:oMath>
                </a14:m>
                <a:r>
                  <a:rPr lang="en-US" dirty="0"/>
                  <a:t>(x1),</a:t>
                </a:r>
                <a:r>
                  <a:rPr lang="en-US" dirty="0">
                    <a:ea typeface="Calibri" panose="020F0502020204030204" pitchFamily="34"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𝜑</m:t>
                    </m:r>
                  </m:oMath>
                </a14:m>
                <a:r>
                  <a:rPr lang="en-US" dirty="0"/>
                  <a:t>(x2)&gt;,</a:t>
                </a:r>
              </a:p>
              <a:p>
                <a:pPr marL="0" indent="0">
                  <a:buNone/>
                </a:pPr>
                <a:r>
                  <a:rPr lang="en-US" dirty="0"/>
                  <a:t>where φ(x) is a transformation that maps x to a high-dimensional space</a:t>
                </a:r>
              </a:p>
            </p:txBody>
          </p:sp>
        </mc:Choice>
        <mc:Fallback>
          <p:sp>
            <p:nvSpPr>
              <p:cNvPr id="3" name="Content Placeholder 2">
                <a:extLst>
                  <a:ext uri="{FF2B5EF4-FFF2-40B4-BE49-F238E27FC236}">
                    <a16:creationId xmlns:a16="http://schemas.microsoft.com/office/drawing/2014/main" id="{34BCB9D4-7257-4194-9B1D-7EF0EFD5332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61C1457-E9CE-4A64-A67A-93454ED411E1}"/>
              </a:ext>
            </a:extLst>
          </p:cNvPr>
          <p:cNvPicPr>
            <a:picLocks noChangeAspect="1"/>
          </p:cNvPicPr>
          <p:nvPr/>
        </p:nvPicPr>
        <p:blipFill rotWithShape="1">
          <a:blip r:embed="rId3"/>
          <a:srcRect l="29327" t="36582" r="31827" b="45469"/>
          <a:stretch/>
        </p:blipFill>
        <p:spPr>
          <a:xfrm>
            <a:off x="2180491" y="4182269"/>
            <a:ext cx="8890327" cy="2310606"/>
          </a:xfrm>
          <a:prstGeom prst="rect">
            <a:avLst/>
          </a:prstGeom>
        </p:spPr>
      </p:pic>
    </p:spTree>
    <p:extLst>
      <p:ext uri="{BB962C8B-B14F-4D97-AF65-F5344CB8AC3E}">
        <p14:creationId xmlns:p14="http://schemas.microsoft.com/office/powerpoint/2010/main" val="45862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5C14-0947-4927-A4DE-E551AA7451B2}"/>
              </a:ext>
            </a:extLst>
          </p:cNvPr>
          <p:cNvSpPr>
            <a:spLocks noGrp="1"/>
          </p:cNvSpPr>
          <p:nvPr>
            <p:ph type="title"/>
          </p:nvPr>
        </p:nvSpPr>
        <p:spPr/>
        <p:txBody>
          <a:bodyPr/>
          <a:lstStyle/>
          <a:p>
            <a:pPr algn="ctr"/>
            <a:r>
              <a:rPr lang="en-US" dirty="0"/>
              <a:t>Gram/Kernel Matrix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D76A29-0D9C-4159-BF2C-3A2592CD116A}"/>
                  </a:ext>
                </a:extLst>
              </p:cNvPr>
              <p:cNvSpPr>
                <a:spLocks noGrp="1"/>
              </p:cNvSpPr>
              <p:nvPr>
                <p:ph idx="1"/>
              </p:nvPr>
            </p:nvSpPr>
            <p:spPr>
              <a:xfrm>
                <a:off x="165567" y="775324"/>
                <a:ext cx="11379987" cy="5062769"/>
              </a:xfrm>
            </p:spPr>
            <p:txBody>
              <a:bodyPr anchor="ct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Gram matrix is an n-by-n matrix that contains elements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gi,j</a:t>
                </a:r>
                <a:r>
                  <a:rPr lang="en-US" sz="1800" dirty="0">
                    <a:effectLst/>
                    <a:latin typeface="Calibri" panose="020F0502020204030204" pitchFamily="34" charset="0"/>
                    <a:ea typeface="Calibri" panose="020F0502020204030204" pitchFamily="34" charset="0"/>
                    <a:cs typeface="Times New Roman" panose="02020603050405020304" pitchFamily="18" charset="0"/>
                  </a:rPr>
                  <a:t> = G(</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xi,xj</a:t>
                </a:r>
                <a:r>
                  <a:rPr lang="en-US" sz="1800" dirty="0">
                    <a:effectLst/>
                    <a:latin typeface="Calibri" panose="020F0502020204030204" pitchFamily="34" charset="0"/>
                    <a:ea typeface="Calibri" panose="020F0502020204030204" pitchFamily="34" charset="0"/>
                    <a:cs typeface="Times New Roman" panose="02020603050405020304" pitchFamily="18" charset="0"/>
                  </a:rPr>
                  <a:t>)=K(</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x</a:t>
                </a:r>
                <a:r>
                  <a:rPr lang="en-US" sz="1800" baseline="-250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x</a:t>
                </a:r>
                <a:r>
                  <a:rPr lang="en-US" sz="1800" baseline="-25000" dirty="0" err="1">
                    <a:effectLst/>
                    <a:latin typeface="Calibri" panose="020F0502020204030204" pitchFamily="34" charset="0"/>
                    <a:ea typeface="Calibri" panose="020F0502020204030204" pitchFamily="34" charset="0"/>
                    <a:cs typeface="Times New Roman" panose="02020603050405020304" pitchFamily="18" charset="0"/>
                  </a:rPr>
                  <a:t>j</a:t>
                </a:r>
                <a:r>
                  <a:rPr lang="en-US" sz="1800" dirty="0">
                    <a:effectLst/>
                    <a:latin typeface="Calibri" panose="020F0502020204030204" pitchFamily="34" charset="0"/>
                    <a:ea typeface="Calibri" panose="020F0502020204030204" pitchFamily="34" charset="0"/>
                    <a:cs typeface="Times New Roman" panose="02020603050405020304" pitchFamily="18" charset="0"/>
                  </a:rPr>
                  <a:t>). Each element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gi,j</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equal to the inner product of the predictors as transformed by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𝜑</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(x)</a:t>
                </a:r>
              </a:p>
              <a:p>
                <a:r>
                  <a:rPr lang="en-US" sz="1800" dirty="0">
                    <a:latin typeface="Calibri" panose="020F0502020204030204" pitchFamily="34" charset="0"/>
                    <a:ea typeface="Calibri" panose="020F0502020204030204" pitchFamily="34" charset="0"/>
                    <a:cs typeface="Times New Roman" panose="02020603050405020304" pitchFamily="18" charset="0"/>
                  </a:rPr>
                  <a:t>W</a:t>
                </a:r>
                <a:r>
                  <a:rPr lang="en-US" sz="1800" dirty="0">
                    <a:effectLst/>
                    <a:latin typeface="Calibri" panose="020F0502020204030204" pitchFamily="34" charset="0"/>
                    <a:ea typeface="Calibri" panose="020F0502020204030204" pitchFamily="34" charset="0"/>
                    <a:cs typeface="Times New Roman" panose="02020603050405020304" pitchFamily="18" charset="0"/>
                  </a:rPr>
                  <a:t>e do not need to know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𝜑</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because we can use the kernel function to generate Gram matrix directly</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TO AVOID CONFUSION I WILL BE USING K INSTEAD OF G TO REFER TO THE KERNEL NOTATION, BUT REFERENCE LINKS MAY USE G</a:t>
                </a:r>
                <a:r>
                  <a:rPr lang="en-US" sz="1800" dirty="0">
                    <a:effectLst/>
                    <a:latin typeface="Arial" panose="020B0604020202020204" pitchFamily="34" charset="0"/>
                    <a:ea typeface="Calibri" panose="020F0502020204030204" pitchFamily="34" charset="0"/>
                  </a:rPr>
                  <a:t>.</a:t>
                </a:r>
                <a:endParaRPr lang="en-US" dirty="0"/>
              </a:p>
            </p:txBody>
          </p:sp>
        </mc:Choice>
        <mc:Fallback>
          <p:sp>
            <p:nvSpPr>
              <p:cNvPr id="3" name="Content Placeholder 2">
                <a:extLst>
                  <a:ext uri="{FF2B5EF4-FFF2-40B4-BE49-F238E27FC236}">
                    <a16:creationId xmlns:a16="http://schemas.microsoft.com/office/drawing/2014/main" id="{6DD76A29-0D9C-4159-BF2C-3A2592CD116A}"/>
                  </a:ext>
                </a:extLst>
              </p:cNvPr>
              <p:cNvSpPr>
                <a:spLocks noGrp="1" noRot="1" noChangeAspect="1" noMove="1" noResize="1" noEditPoints="1" noAdjustHandles="1" noChangeArrowheads="1" noChangeShapeType="1" noTextEdit="1"/>
              </p:cNvSpPr>
              <p:nvPr>
                <p:ph idx="1"/>
              </p:nvPr>
            </p:nvSpPr>
            <p:spPr>
              <a:xfrm>
                <a:off x="165567" y="775324"/>
                <a:ext cx="11379987" cy="506276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263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610E-FD20-4CBE-AC6A-54AA25FF710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FEDBEC-B593-4774-B60B-4652B047D974}"/>
              </a:ext>
            </a:extLst>
          </p:cNvPr>
          <p:cNvPicPr>
            <a:picLocks noGrp="1" noChangeAspect="1"/>
          </p:cNvPicPr>
          <p:nvPr>
            <p:ph idx="1"/>
          </p:nvPr>
        </p:nvPicPr>
        <p:blipFill>
          <a:blip r:embed="rId2"/>
          <a:stretch>
            <a:fillRect/>
          </a:stretch>
        </p:blipFill>
        <p:spPr>
          <a:xfrm>
            <a:off x="1986917" y="1417638"/>
            <a:ext cx="9150029" cy="4033593"/>
          </a:xfrm>
          <a:prstGeom prst="rect">
            <a:avLst/>
          </a:prstGeom>
        </p:spPr>
      </p:pic>
    </p:spTree>
    <p:extLst>
      <p:ext uri="{BB962C8B-B14F-4D97-AF65-F5344CB8AC3E}">
        <p14:creationId xmlns:p14="http://schemas.microsoft.com/office/powerpoint/2010/main" val="217657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21FC-12C2-4FEC-9012-811C53761C69}"/>
              </a:ext>
            </a:extLst>
          </p:cNvPr>
          <p:cNvSpPr>
            <a:spLocks noGrp="1"/>
          </p:cNvSpPr>
          <p:nvPr>
            <p:ph type="title"/>
          </p:nvPr>
        </p:nvSpPr>
        <p:spPr>
          <a:xfrm>
            <a:off x="838200" y="0"/>
            <a:ext cx="10515600" cy="1325563"/>
          </a:xfrm>
        </p:spPr>
        <p:txBody>
          <a:bodyPr/>
          <a:lstStyle/>
          <a:p>
            <a:r>
              <a:rPr lang="en-US" dirty="0"/>
              <a:t>Nonlinear SVM Regression: Dual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12586-3938-4916-8B78-86053EEBC7F5}"/>
                  </a:ext>
                </a:extLst>
              </p:cNvPr>
              <p:cNvSpPr>
                <a:spLocks noGrp="1"/>
              </p:cNvSpPr>
              <p:nvPr>
                <p:ph idx="1"/>
              </p:nvPr>
            </p:nvSpPr>
            <p:spPr>
              <a:xfrm>
                <a:off x="90435" y="532563"/>
                <a:ext cx="11762852" cy="6646984"/>
              </a:xfrm>
            </p:spPr>
            <p:txBody>
              <a:bodyPr>
                <a:normAutofit/>
              </a:bodyPr>
              <a:lstStyle/>
              <a:p>
                <a:pPr marL="0" marR="0" indent="0">
                  <a:buNone/>
                </a:pPr>
                <a:r>
                  <a:rPr lang="en-US" sz="2800" dirty="0">
                    <a:solidFill>
                      <a:schemeClr val="tx1"/>
                    </a:solidFill>
                    <a:effectLst/>
                    <a:latin typeface="Times New Roman" panose="02020603050405020304" pitchFamily="18" charset="0"/>
                    <a:ea typeface="Times New Roman" panose="02020603050405020304" pitchFamily="18" charset="0"/>
                  </a:rPr>
                  <a:t>minimize</a:t>
                </a: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m:rPr>
                          <m:sty m:val="p"/>
                        </m:rPr>
                        <a:rPr lang="en-US" sz="2800">
                          <a:solidFill>
                            <a:schemeClr val="tx1"/>
                          </a:solidFill>
                          <a:effectLst/>
                          <a:latin typeface="Cambria Math" panose="02040503050406030204" pitchFamily="18" charset="0"/>
                          <a:ea typeface="Times New Roman" panose="02020603050405020304" pitchFamily="18" charset="0"/>
                        </a:rPr>
                        <m:t>L</m:t>
                      </m:r>
                      <m:d>
                        <m:dPr>
                          <m:ctrlPr>
                            <a:rPr lang="en-US" sz="2800" i="1">
                              <a:solidFill>
                                <a:schemeClr val="tx1"/>
                              </a:solidFill>
                              <a:effectLst/>
                              <a:latin typeface="Cambria Math" panose="02040503050406030204" pitchFamily="18" charset="0"/>
                              <a:ea typeface="Times New Roman" panose="02020603050405020304" pitchFamily="18" charset="0"/>
                            </a:rPr>
                          </m:ctrlPr>
                        </m:dPr>
                        <m:e>
                          <m:r>
                            <m:rPr>
                              <m:sty m:val="p"/>
                            </m:rPr>
                            <a:rPr lang="en-US" sz="2800">
                              <a:solidFill>
                                <a:schemeClr val="tx1"/>
                              </a:solidFill>
                              <a:effectLst/>
                              <a:latin typeface="Cambria Math" panose="02040503050406030204" pitchFamily="18" charset="0"/>
                              <a:ea typeface="Times New Roman" panose="02020603050405020304" pitchFamily="18" charset="0"/>
                            </a:rPr>
                            <m:t>α</m:t>
                          </m:r>
                        </m:e>
                      </m:d>
                      <m:r>
                        <a:rPr lang="en-US" sz="2800">
                          <a:solidFill>
                            <a:schemeClr val="tx1"/>
                          </a:solidFill>
                          <a:effectLst/>
                          <a:latin typeface="Cambria Math" panose="02040503050406030204" pitchFamily="18" charset="0"/>
                          <a:ea typeface="Times New Roman" panose="02020603050405020304" pitchFamily="18" charset="0"/>
                        </a:rPr>
                        <m:t>=</m:t>
                      </m:r>
                      <m:f>
                        <m:fPr>
                          <m:ctrlPr>
                            <a:rPr lang="en-US" sz="2800" i="1">
                              <a:solidFill>
                                <a:schemeClr val="tx1"/>
                              </a:solidFill>
                              <a:effectLst/>
                              <a:latin typeface="Cambria Math" panose="02040503050406030204" pitchFamily="18" charset="0"/>
                              <a:ea typeface="Times New Roman" panose="02020603050405020304" pitchFamily="18" charset="0"/>
                            </a:rPr>
                          </m:ctrlPr>
                        </m:fPr>
                        <m:num>
                          <m:r>
                            <a:rPr lang="en-US" sz="2800">
                              <a:solidFill>
                                <a:schemeClr val="tx1"/>
                              </a:solidFill>
                              <a:effectLst/>
                              <a:latin typeface="Cambria Math" panose="02040503050406030204" pitchFamily="18" charset="0"/>
                              <a:ea typeface="Times New Roman" panose="02020603050405020304" pitchFamily="18" charset="0"/>
                            </a:rPr>
                            <m:t>1</m:t>
                          </m:r>
                        </m:num>
                        <m:den>
                          <m:r>
                            <a:rPr lang="en-US" sz="2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2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2800">
                              <a:solidFill>
                                <a:schemeClr val="tx1"/>
                              </a:solidFill>
                              <a:effectLst/>
                              <a:latin typeface="Cambria Math" panose="02040503050406030204" pitchFamily="18" charset="0"/>
                              <a:ea typeface="Times New Roman" panose="02020603050405020304" pitchFamily="18" charset="0"/>
                            </a:rPr>
                            <m:t>i</m:t>
                          </m:r>
                          <m:r>
                            <a:rPr lang="en-US" sz="2800">
                              <a:solidFill>
                                <a:schemeClr val="tx1"/>
                              </a:solidFill>
                              <a:effectLst/>
                              <a:latin typeface="Cambria Math" panose="02040503050406030204" pitchFamily="18" charset="0"/>
                              <a:ea typeface="Times New Roman" panose="02020603050405020304" pitchFamily="18" charset="0"/>
                            </a:rPr>
                            <m:t>=1</m:t>
                          </m:r>
                        </m:sub>
                        <m:sup>
                          <m:r>
                            <m:rPr>
                              <m:sty m:val="p"/>
                            </m:rPr>
                            <a:rPr lang="en-US" sz="2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2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2800">
                                  <a:solidFill>
                                    <a:schemeClr val="tx1"/>
                                  </a:solidFill>
                                  <a:effectLst/>
                                  <a:latin typeface="Cambria Math" panose="02040503050406030204" pitchFamily="18" charset="0"/>
                                  <a:ea typeface="Times New Roman" panose="02020603050405020304" pitchFamily="18" charset="0"/>
                                </a:rPr>
                                <m:t>j</m:t>
                              </m:r>
                              <m:r>
                                <a:rPr lang="en-US" sz="2800">
                                  <a:solidFill>
                                    <a:schemeClr val="tx1"/>
                                  </a:solidFill>
                                  <a:effectLst/>
                                  <a:latin typeface="Cambria Math" panose="02040503050406030204" pitchFamily="18" charset="0"/>
                                  <a:ea typeface="Times New Roman" panose="02020603050405020304" pitchFamily="18" charset="0"/>
                                </a:rPr>
                                <m:t>=1</m:t>
                              </m:r>
                            </m:sub>
                            <m:sup>
                              <m:r>
                                <m:rPr>
                                  <m:sty m:val="p"/>
                                </m:rPr>
                                <a:rPr lang="en-US" sz="2800">
                                  <a:solidFill>
                                    <a:schemeClr val="tx1"/>
                                  </a:solidFill>
                                  <a:effectLst/>
                                  <a:latin typeface="Cambria Math" panose="02040503050406030204" pitchFamily="18" charset="0"/>
                                  <a:ea typeface="Times New Roman" panose="02020603050405020304" pitchFamily="18" charset="0"/>
                                </a:rPr>
                                <m:t>N</m:t>
                              </m:r>
                            </m:sup>
                            <m:e>
                              <m:r>
                                <a:rPr lang="en-US" sz="2800">
                                  <a:solidFill>
                                    <a:schemeClr val="tx1"/>
                                  </a:solidFill>
                                  <a:effectLst/>
                                  <a:latin typeface="Cambria Math" panose="02040503050406030204" pitchFamily="18" charset="0"/>
                                  <a:ea typeface="Times New Roman" panose="02020603050405020304" pitchFamily="18" charset="0"/>
                                </a:rPr>
                                <m:t>[</m:t>
                              </m:r>
                              <m:d>
                                <m:dPr>
                                  <m:ctrlPr>
                                    <a:rPr lang="en-US" sz="2800" i="1">
                                      <a:solidFill>
                                        <a:schemeClr val="tx1"/>
                                      </a:solidFill>
                                      <a:effectLst/>
                                      <a:latin typeface="Cambria Math" panose="02040503050406030204" pitchFamily="18" charset="0"/>
                                      <a:ea typeface="Times New Roman" panose="02020603050405020304" pitchFamily="18" charset="0"/>
                                    </a:rPr>
                                  </m:ctrlPr>
                                </m:dPr>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Sub>
                                  <m:r>
                                    <a:rPr lang="en-US" sz="2800" i="1">
                                      <a:solidFill>
                                        <a:schemeClr val="tx1"/>
                                      </a:solidFill>
                                      <a:effectLst/>
                                      <a:latin typeface="Cambria Math" panose="02040503050406030204" pitchFamily="18" charset="0"/>
                                      <a:ea typeface="Times New Roman" panose="02020603050405020304" pitchFamily="18" charset="0"/>
                                    </a:rPr>
                                    <m:t>−</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up>
                                      <m:r>
                                        <a:rPr lang="en-US" sz="2800" i="1">
                                          <a:solidFill>
                                            <a:schemeClr val="tx1"/>
                                          </a:solidFill>
                                          <a:effectLst/>
                                          <a:latin typeface="Cambria Math" panose="02040503050406030204" pitchFamily="18" charset="0"/>
                                          <a:ea typeface="Times New Roman" panose="02020603050405020304" pitchFamily="18" charset="0"/>
                                        </a:rPr>
                                        <m:t>∗</m:t>
                                      </m:r>
                                    </m:sup>
                                  </m:sSubSup>
                                </m:e>
                              </m:d>
                              <m:r>
                                <a:rPr lang="en-US" sz="2800" i="1">
                                  <a:solidFill>
                                    <a:schemeClr val="tx1"/>
                                  </a:solidFill>
                                  <a:effectLst/>
                                  <a:latin typeface="Cambria Math" panose="02040503050406030204" pitchFamily="18" charset="0"/>
                                  <a:ea typeface="Times New Roman" panose="02020603050405020304" pitchFamily="18" charset="0"/>
                                </a:rPr>
                                <m:t> </m:t>
                              </m:r>
                              <m:d>
                                <m:dPr>
                                  <m:ctrlPr>
                                    <a:rPr lang="en-US" sz="2800" i="1">
                                      <a:solidFill>
                                        <a:schemeClr val="tx1"/>
                                      </a:solidFill>
                                      <a:effectLst/>
                                      <a:latin typeface="Cambria Math" panose="02040503050406030204" pitchFamily="18" charset="0"/>
                                      <a:ea typeface="Times New Roman" panose="02020603050405020304" pitchFamily="18" charset="0"/>
                                    </a:rPr>
                                  </m:ctrlPr>
                                </m:dPr>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j</m:t>
                                      </m:r>
                                    </m:sub>
                                  </m:sSub>
                                  <m:r>
                                    <a:rPr lang="en-US" sz="2800" i="1">
                                      <a:solidFill>
                                        <a:schemeClr val="tx1"/>
                                      </a:solidFill>
                                      <a:effectLst/>
                                      <a:latin typeface="Cambria Math" panose="02040503050406030204" pitchFamily="18" charset="0"/>
                                      <a:ea typeface="Times New Roman" panose="02020603050405020304" pitchFamily="18" charset="0"/>
                                    </a:rPr>
                                    <m:t>−</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j</m:t>
                                      </m:r>
                                    </m:sub>
                                    <m:sup>
                                      <m:r>
                                        <a:rPr lang="en-US" sz="2800" i="1">
                                          <a:solidFill>
                                            <a:schemeClr val="tx1"/>
                                          </a:solidFill>
                                          <a:effectLst/>
                                          <a:latin typeface="Cambria Math" panose="02040503050406030204" pitchFamily="18" charset="0"/>
                                          <a:ea typeface="Times New Roman" panose="02020603050405020304" pitchFamily="18" charset="0"/>
                                        </a:rPr>
                                        <m:t>∗</m:t>
                                      </m:r>
                                    </m:sup>
                                  </m:sSubSup>
                                </m:e>
                              </m:d>
                              <m:r>
                                <a:rPr lang="en-US" sz="2800" i="1">
                                  <a:solidFill>
                                    <a:schemeClr val="tx1"/>
                                  </a:solidFill>
                                  <a:effectLst/>
                                  <a:latin typeface="Cambria Math" panose="02040503050406030204" pitchFamily="18" charset="0"/>
                                  <a:ea typeface="Times New Roman" panose="02020603050405020304" pitchFamily="18" charset="0"/>
                                </a:rPr>
                                <m:t> </m:t>
                              </m:r>
                              <m:r>
                                <a:rPr lang="en-US" sz="2800" i="1">
                                  <a:solidFill>
                                    <a:schemeClr val="tx1"/>
                                  </a:solidFill>
                                  <a:effectLst/>
                                  <a:latin typeface="Cambria Math" panose="02040503050406030204" pitchFamily="18" charset="0"/>
                                  <a:ea typeface="Times New Roman" panose="02020603050405020304" pitchFamily="18" charset="0"/>
                                </a:rPr>
                                <m:t>𝐾</m:t>
                              </m:r>
                              <m:r>
                                <a:rPr lang="en-US" sz="2800" i="1">
                                  <a:solidFill>
                                    <a:schemeClr val="tx1"/>
                                  </a:solidFill>
                                  <a:effectLst/>
                                  <a:latin typeface="Cambria Math" panose="02040503050406030204" pitchFamily="18" charset="0"/>
                                  <a:ea typeface="Times New Roman" panose="02020603050405020304" pitchFamily="18" charset="0"/>
                                </a:rPr>
                                <m:t>(</m:t>
                              </m:r>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x</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Sub>
                              <m:r>
                                <a:rPr lang="en-US" sz="2800" i="1">
                                  <a:solidFill>
                                    <a:schemeClr val="tx1"/>
                                  </a:solidFill>
                                  <a:effectLst/>
                                  <a:latin typeface="Cambria Math" panose="02040503050406030204" pitchFamily="18" charset="0"/>
                                  <a:ea typeface="Times New Roman" panose="02020603050405020304" pitchFamily="18" charset="0"/>
                                </a:rPr>
                                <m:t>,</m:t>
                              </m:r>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x</m:t>
                                  </m:r>
                                </m:e>
                                <m:sub>
                                  <m:r>
                                    <m:rPr>
                                      <m:sty m:val="p"/>
                                    </m:rPr>
                                    <a:rPr lang="en-US" sz="2800">
                                      <a:solidFill>
                                        <a:schemeClr val="tx1"/>
                                      </a:solidFill>
                                      <a:effectLst/>
                                      <a:latin typeface="Cambria Math" panose="02040503050406030204" pitchFamily="18" charset="0"/>
                                      <a:ea typeface="Times New Roman" panose="02020603050405020304" pitchFamily="18" charset="0"/>
                                    </a:rPr>
                                    <m:t>j</m:t>
                                  </m:r>
                                </m:sub>
                              </m:sSub>
                              <m:r>
                                <a:rPr lang="en-US" sz="2800">
                                  <a:solidFill>
                                    <a:schemeClr val="tx1"/>
                                  </a:solidFill>
                                  <a:effectLst/>
                                  <a:latin typeface="Cambria Math" panose="02040503050406030204" pitchFamily="18" charset="0"/>
                                  <a:ea typeface="Times New Roman" panose="02020603050405020304" pitchFamily="18" charset="0"/>
                                </a:rPr>
                                <m:t>) ]</m:t>
                              </m:r>
                            </m:e>
                          </m:nary>
                          <m:r>
                            <a:rPr lang="en-US" sz="2800">
                              <a:solidFill>
                                <a:schemeClr val="tx1"/>
                              </a:solidFill>
                              <a:effectLst/>
                              <a:latin typeface="Cambria Math" panose="02040503050406030204" pitchFamily="18" charset="0"/>
                              <a:ea typeface="Times New Roman" panose="02020603050405020304" pitchFamily="18" charset="0"/>
                            </a:rPr>
                            <m:t>+</m:t>
                          </m:r>
                        </m:e>
                      </m:nary>
                      <m:r>
                        <a:rPr lang="en-US" sz="2800" i="1">
                          <a:solidFill>
                            <a:schemeClr val="tx1"/>
                          </a:solidFill>
                          <a:effectLst/>
                          <a:latin typeface="Cambria Math" panose="02040503050406030204" pitchFamily="18" charset="0"/>
                          <a:ea typeface="Times New Roman" panose="02020603050405020304" pitchFamily="18" charset="0"/>
                        </a:rPr>
                        <m:t>𝜀</m:t>
                      </m:r>
                      <m:nary>
                        <m:naryPr>
                          <m:chr m:val="∑"/>
                          <m:limLoc m:val="undOvr"/>
                          <m:ctrlPr>
                            <a:rPr lang="en-US" sz="2800" i="1">
                              <a:solidFill>
                                <a:schemeClr val="tx1"/>
                              </a:solidFill>
                              <a:effectLst/>
                              <a:latin typeface="Cambria Math" panose="02040503050406030204" pitchFamily="18" charset="0"/>
                              <a:ea typeface="Times New Roman" panose="02020603050405020304" pitchFamily="18" charset="0"/>
                            </a:rPr>
                          </m:ctrlPr>
                        </m:naryPr>
                        <m:sub>
                          <m:r>
                            <a:rPr lang="en-US" sz="2800" i="1">
                              <a:solidFill>
                                <a:schemeClr val="tx1"/>
                              </a:solidFill>
                              <a:effectLst/>
                              <a:latin typeface="Cambria Math" panose="02040503050406030204" pitchFamily="18" charset="0"/>
                              <a:ea typeface="Times New Roman" panose="02020603050405020304" pitchFamily="18" charset="0"/>
                            </a:rPr>
                            <m:t>𝑖</m:t>
                          </m:r>
                          <m:r>
                            <a:rPr lang="en-US" sz="2800" i="1">
                              <a:solidFill>
                                <a:schemeClr val="tx1"/>
                              </a:solidFill>
                              <a:effectLst/>
                              <a:latin typeface="Cambria Math" panose="02040503050406030204" pitchFamily="18" charset="0"/>
                              <a:ea typeface="Times New Roman" panose="02020603050405020304" pitchFamily="18" charset="0"/>
                            </a:rPr>
                            <m:t>=1</m:t>
                          </m:r>
                        </m:sub>
                        <m:sup>
                          <m:r>
                            <a:rPr lang="en-US" sz="2800" i="1">
                              <a:solidFill>
                                <a:schemeClr val="tx1"/>
                              </a:solidFill>
                              <a:effectLst/>
                              <a:latin typeface="Cambria Math" panose="02040503050406030204" pitchFamily="18" charset="0"/>
                              <a:ea typeface="Times New Roman" panose="02020603050405020304" pitchFamily="18" charset="0"/>
                            </a:rPr>
                            <m:t>𝑁</m:t>
                          </m:r>
                        </m:sup>
                        <m:e>
                          <m:d>
                            <m:dPr>
                              <m:ctrlPr>
                                <a:rPr lang="en-US" sz="2800" i="1">
                                  <a:solidFill>
                                    <a:schemeClr val="tx1"/>
                                  </a:solidFill>
                                  <a:effectLst/>
                                  <a:latin typeface="Cambria Math" panose="02040503050406030204" pitchFamily="18" charset="0"/>
                                  <a:ea typeface="Times New Roman" panose="02020603050405020304" pitchFamily="18" charset="0"/>
                                </a:rPr>
                              </m:ctrlPr>
                            </m:dPr>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Sub>
                              <m:r>
                                <a:rPr lang="en-US" sz="2800">
                                  <a:solidFill>
                                    <a:schemeClr val="tx1"/>
                                  </a:solidFill>
                                  <a:effectLst/>
                                  <a:latin typeface="Cambria Math" panose="02040503050406030204" pitchFamily="18" charset="0"/>
                                  <a:ea typeface="Times New Roman" panose="02020603050405020304" pitchFamily="18" charset="0"/>
                                </a:rPr>
                                <m:t>+</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up>
                                  <m:r>
                                    <a:rPr lang="en-US" sz="2800" i="1">
                                      <a:solidFill>
                                        <a:schemeClr val="tx1"/>
                                      </a:solidFill>
                                      <a:effectLst/>
                                      <a:latin typeface="Cambria Math" panose="02040503050406030204" pitchFamily="18" charset="0"/>
                                      <a:ea typeface="Times New Roman" panose="02020603050405020304" pitchFamily="18" charset="0"/>
                                    </a:rPr>
                                    <m:t>∗</m:t>
                                  </m:r>
                                </m:sup>
                              </m:sSubSup>
                            </m:e>
                          </m:d>
                        </m:e>
                      </m:nary>
                      <m:r>
                        <a:rPr lang="en-US" sz="2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2800" i="1">
                              <a:solidFill>
                                <a:schemeClr val="tx1"/>
                              </a:solidFill>
                              <a:effectLst/>
                              <a:latin typeface="Cambria Math" panose="02040503050406030204" pitchFamily="18" charset="0"/>
                              <a:ea typeface="Times New Roman" panose="02020603050405020304" pitchFamily="18" charset="0"/>
                            </a:rPr>
                          </m:ctrlPr>
                        </m:naryPr>
                        <m:sub>
                          <m:r>
                            <a:rPr lang="en-US" sz="2800" i="1">
                              <a:solidFill>
                                <a:schemeClr val="tx1"/>
                              </a:solidFill>
                              <a:effectLst/>
                              <a:latin typeface="Cambria Math" panose="02040503050406030204" pitchFamily="18" charset="0"/>
                              <a:ea typeface="Times New Roman" panose="02020603050405020304" pitchFamily="18" charset="0"/>
                            </a:rPr>
                            <m:t>𝑖</m:t>
                          </m:r>
                          <m:r>
                            <a:rPr lang="en-US" sz="2800" i="1">
                              <a:solidFill>
                                <a:schemeClr val="tx1"/>
                              </a:solidFill>
                              <a:effectLst/>
                              <a:latin typeface="Cambria Math" panose="02040503050406030204" pitchFamily="18" charset="0"/>
                              <a:ea typeface="Times New Roman" panose="02020603050405020304" pitchFamily="18" charset="0"/>
                            </a:rPr>
                            <m:t>=1</m:t>
                          </m:r>
                        </m:sub>
                        <m:sup>
                          <m:r>
                            <a:rPr lang="en-US" sz="2800" i="1">
                              <a:solidFill>
                                <a:schemeClr val="tx1"/>
                              </a:solidFill>
                              <a:effectLst/>
                              <a:latin typeface="Cambria Math" panose="02040503050406030204" pitchFamily="18" charset="0"/>
                              <a:ea typeface="Times New Roman" panose="02020603050405020304" pitchFamily="18" charset="0"/>
                            </a:rPr>
                            <m:t>𝑁</m:t>
                          </m:r>
                        </m:sup>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a:rPr lang="en-US" sz="2800" i="1">
                                  <a:solidFill>
                                    <a:schemeClr val="tx1"/>
                                  </a:solidFill>
                                  <a:effectLst/>
                                  <a:latin typeface="Cambria Math" panose="02040503050406030204" pitchFamily="18" charset="0"/>
                                  <a:ea typeface="Times New Roman" panose="02020603050405020304" pitchFamily="18" charset="0"/>
                                </a:rPr>
                                <m:t>𝑦</m:t>
                              </m:r>
                            </m:e>
                            <m:sub>
                              <m:r>
                                <a:rPr lang="en-US" sz="2800" i="1">
                                  <a:solidFill>
                                    <a:schemeClr val="tx1"/>
                                  </a:solidFill>
                                  <a:effectLst/>
                                  <a:latin typeface="Cambria Math" panose="02040503050406030204" pitchFamily="18" charset="0"/>
                                  <a:ea typeface="Times New Roman" panose="02020603050405020304" pitchFamily="18" charset="0"/>
                                </a:rPr>
                                <m:t>𝑖</m:t>
                              </m:r>
                            </m:sub>
                          </m:sSub>
                          <m:d>
                            <m:dPr>
                              <m:ctrlPr>
                                <a:rPr lang="en-US" sz="2800" i="1">
                                  <a:solidFill>
                                    <a:schemeClr val="tx1"/>
                                  </a:solidFill>
                                  <a:effectLst/>
                                  <a:latin typeface="Cambria Math" panose="02040503050406030204" pitchFamily="18" charset="0"/>
                                  <a:ea typeface="Times New Roman" panose="02020603050405020304" pitchFamily="18" charset="0"/>
                                </a:rPr>
                              </m:ctrlPr>
                            </m:dPr>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Sub>
                              <m:r>
                                <a:rPr lang="en-US" sz="2800" i="1">
                                  <a:solidFill>
                                    <a:schemeClr val="tx1"/>
                                  </a:solidFill>
                                  <a:effectLst/>
                                  <a:latin typeface="Cambria Math" panose="02040503050406030204" pitchFamily="18" charset="0"/>
                                  <a:ea typeface="Times New Roman" panose="02020603050405020304" pitchFamily="18" charset="0"/>
                                </a:rPr>
                                <m:t>−</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up>
                                  <m:r>
                                    <a:rPr lang="en-US" sz="2800" i="1">
                                      <a:solidFill>
                                        <a:schemeClr val="tx1"/>
                                      </a:solidFill>
                                      <a:effectLst/>
                                      <a:latin typeface="Cambria Math" panose="02040503050406030204" pitchFamily="18" charset="0"/>
                                      <a:ea typeface="Times New Roman" panose="02020603050405020304" pitchFamily="18" charset="0"/>
                                    </a:rPr>
                                    <m:t>∗</m:t>
                                  </m:r>
                                </m:sup>
                              </m:sSubSup>
                            </m:e>
                          </m:d>
                        </m:e>
                      </m:nary>
                    </m:oMath>
                  </m:oMathPara>
                </a14:m>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indent="0">
                  <a:buNone/>
                </a:pPr>
                <a:r>
                  <a:rPr lang="en-US" sz="2800" dirty="0">
                    <a:solidFill>
                      <a:schemeClr val="tx1"/>
                    </a:solidFill>
                    <a:effectLst/>
                    <a:latin typeface="Times New Roman" panose="02020603050405020304" pitchFamily="18" charset="0"/>
                    <a:ea typeface="Times New Roman" panose="02020603050405020304" pitchFamily="18" charset="0"/>
                  </a:rPr>
                  <a:t>subject to the constraints</a:t>
                </a:r>
              </a:p>
              <a:p>
                <a:pPr marL="0" marR="0"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solidFill>
                                <a:schemeClr val="tx1"/>
                              </a:solidFill>
                              <a:effectLst/>
                              <a:latin typeface="Cambria Math" panose="02040503050406030204" pitchFamily="18" charset="0"/>
                              <a:ea typeface="Times New Roman" panose="02020603050405020304" pitchFamily="18" charset="0"/>
                            </a:rPr>
                          </m:ctrlPr>
                        </m:naryPr>
                        <m:sub>
                          <m:r>
                            <a:rPr lang="en-US" sz="2800" i="1">
                              <a:solidFill>
                                <a:schemeClr val="tx1"/>
                              </a:solidFill>
                              <a:effectLst/>
                              <a:latin typeface="Cambria Math" panose="02040503050406030204" pitchFamily="18" charset="0"/>
                              <a:ea typeface="Times New Roman" panose="02020603050405020304" pitchFamily="18" charset="0"/>
                            </a:rPr>
                            <m:t>𝑖</m:t>
                          </m:r>
                          <m:r>
                            <a:rPr lang="en-US" sz="2800" i="1">
                              <a:solidFill>
                                <a:schemeClr val="tx1"/>
                              </a:solidFill>
                              <a:effectLst/>
                              <a:latin typeface="Cambria Math" panose="02040503050406030204" pitchFamily="18" charset="0"/>
                              <a:ea typeface="Times New Roman" panose="02020603050405020304" pitchFamily="18" charset="0"/>
                            </a:rPr>
                            <m:t>=1</m:t>
                          </m:r>
                        </m:sub>
                        <m:sup>
                          <m:r>
                            <a:rPr lang="en-US" sz="2800" i="1">
                              <a:solidFill>
                                <a:schemeClr val="tx1"/>
                              </a:solidFill>
                              <a:effectLst/>
                              <a:latin typeface="Cambria Math" panose="02040503050406030204" pitchFamily="18" charset="0"/>
                              <a:ea typeface="Times New Roman" panose="02020603050405020304" pitchFamily="18" charset="0"/>
                            </a:rPr>
                            <m:t>𝑁</m:t>
                          </m:r>
                        </m:sup>
                        <m:e>
                          <m:d>
                            <m:dPr>
                              <m:ctrlPr>
                                <a:rPr lang="en-US" sz="2800" i="1">
                                  <a:solidFill>
                                    <a:schemeClr val="tx1"/>
                                  </a:solidFill>
                                  <a:effectLst/>
                                  <a:latin typeface="Cambria Math" panose="02040503050406030204" pitchFamily="18" charset="0"/>
                                  <a:ea typeface="Times New Roman" panose="02020603050405020304" pitchFamily="18" charset="0"/>
                                </a:rPr>
                              </m:ctrlPr>
                            </m:dPr>
                            <m:e>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Sub>
                              <m:r>
                                <a:rPr lang="en-US" sz="2800" i="1">
                                  <a:solidFill>
                                    <a:schemeClr val="tx1"/>
                                  </a:solidFill>
                                  <a:effectLst/>
                                  <a:latin typeface="Cambria Math" panose="02040503050406030204" pitchFamily="18" charset="0"/>
                                  <a:ea typeface="Times New Roman" panose="02020603050405020304" pitchFamily="18" charset="0"/>
                                </a:rPr>
                                <m:t>−</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up>
                                  <m:r>
                                    <a:rPr lang="en-US" sz="2800" i="1">
                                      <a:solidFill>
                                        <a:schemeClr val="tx1"/>
                                      </a:solidFill>
                                      <a:effectLst/>
                                      <a:latin typeface="Cambria Math" panose="02040503050406030204" pitchFamily="18" charset="0"/>
                                      <a:ea typeface="Times New Roman" panose="02020603050405020304" pitchFamily="18" charset="0"/>
                                    </a:rPr>
                                    <m:t>∗</m:t>
                                  </m:r>
                                </m:sup>
                              </m:sSubSup>
                            </m:e>
                          </m:d>
                        </m:e>
                      </m:nary>
                      <m:r>
                        <a:rPr lang="en-US" sz="2800" i="1">
                          <a:solidFill>
                            <a:schemeClr val="tx1"/>
                          </a:solidFill>
                          <a:effectLst/>
                          <a:latin typeface="Cambria Math" panose="02040503050406030204" pitchFamily="18" charset="0"/>
                          <a:ea typeface="Times New Roman" panose="02020603050405020304" pitchFamily="18" charset="0"/>
                        </a:rPr>
                        <m:t>=0</m:t>
                      </m:r>
                    </m:oMath>
                  </m:oMathPara>
                </a14:m>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indent="0">
                  <a:buNone/>
                </a:pPr>
                <a14:m>
                  <m:oMathPara xmlns:m="http://schemas.openxmlformats.org/officeDocument/2006/math">
                    <m:oMathParaPr>
                      <m:jc m:val="centerGroup"/>
                    </m:oMathParaPr>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𝑛</m:t>
                      </m:r>
                      <m:r>
                        <a:rPr lang="en-US" sz="2800" i="1">
                          <a:solidFill>
                            <a:schemeClr val="tx1"/>
                          </a:solidFill>
                          <a:effectLst/>
                          <a:latin typeface="Cambria Math" panose="02040503050406030204" pitchFamily="18" charset="0"/>
                          <a:ea typeface="Times New Roman" panose="02020603050405020304" pitchFamily="18" charset="0"/>
                        </a:rPr>
                        <m:t>:0≤</m:t>
                      </m:r>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n</m:t>
                          </m:r>
                        </m:sub>
                      </m:sSub>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𝐶</m:t>
                      </m:r>
                    </m:oMath>
                  </m:oMathPara>
                </a14:m>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indent="0">
                  <a:buNone/>
                </a:pPr>
                <a14:m>
                  <m:oMathPara xmlns:m="http://schemas.openxmlformats.org/officeDocument/2006/math">
                    <m:oMathParaPr>
                      <m:jc m:val="centerGroup"/>
                    </m:oMathParaPr>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𝑛</m:t>
                      </m:r>
                      <m:r>
                        <a:rPr lang="en-US" sz="2800" i="1">
                          <a:solidFill>
                            <a:schemeClr val="tx1"/>
                          </a:solidFill>
                          <a:effectLst/>
                          <a:latin typeface="Cambria Math" panose="02040503050406030204" pitchFamily="18" charset="0"/>
                          <a:ea typeface="Times New Roman" panose="02020603050405020304" pitchFamily="18" charset="0"/>
                        </a:rPr>
                        <m:t>:0≤</m:t>
                      </m:r>
                      <m:sSubSup>
                        <m:sSubSupPr>
                          <m:ctrlPr>
                            <a:rPr lang="en-US" sz="2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800">
                              <a:solidFill>
                                <a:schemeClr val="tx1"/>
                              </a:solidFill>
                              <a:effectLst/>
                              <a:latin typeface="Cambria Math" panose="02040503050406030204" pitchFamily="18" charset="0"/>
                              <a:ea typeface="Times New Roman" panose="02020603050405020304" pitchFamily="18" charset="0"/>
                            </a:rPr>
                            <m:t>α</m:t>
                          </m:r>
                        </m:e>
                        <m:sub>
                          <m:r>
                            <m:rPr>
                              <m:sty m:val="p"/>
                            </m:rPr>
                            <a:rPr lang="en-US" sz="2800">
                              <a:solidFill>
                                <a:schemeClr val="tx1"/>
                              </a:solidFill>
                              <a:effectLst/>
                              <a:latin typeface="Cambria Math" panose="02040503050406030204" pitchFamily="18" charset="0"/>
                              <a:ea typeface="Times New Roman" panose="02020603050405020304" pitchFamily="18" charset="0"/>
                            </a:rPr>
                            <m:t>i</m:t>
                          </m:r>
                        </m:sub>
                        <m:sup>
                          <m:r>
                            <a:rPr lang="en-US" sz="2800" i="1">
                              <a:solidFill>
                                <a:schemeClr val="tx1"/>
                              </a:solidFill>
                              <a:effectLst/>
                              <a:latin typeface="Cambria Math" panose="02040503050406030204" pitchFamily="18" charset="0"/>
                              <a:ea typeface="Times New Roman" panose="02020603050405020304" pitchFamily="18" charset="0"/>
                            </a:rPr>
                            <m:t>∗</m:t>
                          </m:r>
                        </m:sup>
                      </m:sSubSup>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𝐶</m:t>
                      </m:r>
                    </m:oMath>
                  </m:oMathPara>
                </a14:m>
                <a:endParaRPr lang="en-US" sz="2800" dirty="0">
                  <a:solidFill>
                    <a:schemeClr val="tx1"/>
                  </a:solidFill>
                  <a:effectLst/>
                  <a:latin typeface="Times New Roman" panose="02020603050405020304" pitchFamily="18" charset="0"/>
                  <a:ea typeface="Times New Roman" panose="02020603050405020304" pitchFamily="18" charset="0"/>
                </a:endParaRPr>
              </a:p>
              <a:p>
                <a:endParaRPr lang="en-US" sz="2800" dirty="0">
                  <a:solidFill>
                    <a:schemeClr val="tx1"/>
                  </a:solidFill>
                </a:endParaRPr>
              </a:p>
            </p:txBody>
          </p:sp>
        </mc:Choice>
        <mc:Fallback>
          <p:sp>
            <p:nvSpPr>
              <p:cNvPr id="3" name="Content Placeholder 2">
                <a:extLst>
                  <a:ext uri="{FF2B5EF4-FFF2-40B4-BE49-F238E27FC236}">
                    <a16:creationId xmlns:a16="http://schemas.microsoft.com/office/drawing/2014/main" id="{49812586-3938-4916-8B78-86053EEBC7F5}"/>
                  </a:ext>
                </a:extLst>
              </p:cNvPr>
              <p:cNvSpPr>
                <a:spLocks noGrp="1" noRot="1" noChangeAspect="1" noMove="1" noResize="1" noEditPoints="1" noAdjustHandles="1" noChangeArrowheads="1" noChangeShapeType="1" noTextEdit="1"/>
              </p:cNvSpPr>
              <p:nvPr>
                <p:ph idx="1"/>
              </p:nvPr>
            </p:nvSpPr>
            <p:spPr>
              <a:xfrm>
                <a:off x="90435" y="532563"/>
                <a:ext cx="11762852" cy="664698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5344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25EC-166F-4B56-BA69-5FFB43E4E64F}"/>
              </a:ext>
            </a:extLst>
          </p:cNvPr>
          <p:cNvSpPr>
            <a:spLocks noGrp="1"/>
          </p:cNvSpPr>
          <p:nvPr>
            <p:ph type="title"/>
          </p:nvPr>
        </p:nvSpPr>
        <p:spPr>
          <a:xfrm>
            <a:off x="381837" y="326609"/>
            <a:ext cx="10571998" cy="970450"/>
          </a:xfrm>
        </p:spPr>
        <p:txBody>
          <a:bodyPr/>
          <a:lstStyle/>
          <a:p>
            <a:pPr algn="ctr"/>
            <a:r>
              <a:rPr lang="en-US" dirty="0"/>
              <a:t>Nonlinear Predictions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E25021-DCE1-4656-A7F1-5073840384B9}"/>
                  </a:ext>
                </a:extLst>
              </p:cNvPr>
              <p:cNvSpPr>
                <a:spLocks noGrp="1"/>
              </p:cNvSpPr>
              <p:nvPr>
                <p:ph idx="1"/>
              </p:nvPr>
            </p:nvSpPr>
            <p:spPr>
              <a:xfrm>
                <a:off x="381837" y="1417639"/>
                <a:ext cx="10991449" cy="4441160"/>
              </a:xfrm>
            </p:spPr>
            <p:txBody>
              <a:bodyPr/>
              <a:lstStyle/>
              <a:p>
                <a:endParaRPr lang="en-US" sz="1800" i="1" dirty="0">
                  <a:solidFill>
                    <a:schemeClr val="tx1"/>
                  </a:solidFill>
                  <a:effectLst/>
                  <a:latin typeface="Cambria Math" panose="02040503050406030204" pitchFamily="18" charset="0"/>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smtClean="0">
                          <a:solidFill>
                            <a:schemeClr val="tx1"/>
                          </a:solidFill>
                          <a:effectLst/>
                          <a:latin typeface="Cambria Math" panose="02040503050406030204" pitchFamily="18" charset="0"/>
                          <a:ea typeface="Times New Roman" panose="02020603050405020304" pitchFamily="18" charset="0"/>
                        </a:rPr>
                        <m:t>𝑓</m:t>
                      </m:r>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r>
                                <a:rPr lang="en-US" sz="1800" i="1">
                                  <a:solidFill>
                                    <a:schemeClr val="tx1"/>
                                  </a:solidFill>
                                  <a:effectLst/>
                                  <a:latin typeface="Cambria Math" panose="02040503050406030204" pitchFamily="18" charset="0"/>
                                  <a:ea typeface="Times New Roman" panose="02020603050405020304" pitchFamily="18" charset="0"/>
                                </a:rPr>
                                <m:t>𝑥</m:t>
                              </m:r>
                            </m:e>
                          </m:acc>
                        </m:e>
                      </m:d>
                      <m:r>
                        <a:rPr lang="en-US" sz="1800" i="1">
                          <a:solidFill>
                            <a:schemeClr val="tx1"/>
                          </a:solidFill>
                          <a:effectLst/>
                          <a:latin typeface="Cambria Math" panose="02040503050406030204" pitchFamily="18" charset="0"/>
                          <a:ea typeface="Times New Roman" panose="02020603050405020304" pitchFamily="18" charset="0"/>
                        </a:rPr>
                        <m:t>= </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 </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𝐺</m:t>
                              </m:r>
                              <m:r>
                                <a:rPr lang="en-US" sz="1800" i="1">
                                  <a:solidFill>
                                    <a:schemeClr val="tx1"/>
                                  </a:solidFill>
                                  <a:effectLst/>
                                  <a:latin typeface="Cambria Math" panose="02040503050406030204" pitchFamily="18" charset="0"/>
                                  <a:ea typeface="Times New Roman" panose="02020603050405020304" pitchFamily="18" charset="0"/>
                                </a:rPr>
                                <m:t>( </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r>
                                    <a:rPr lang="en-US" sz="1800" i="1">
                                      <a:solidFill>
                                        <a:schemeClr val="tx1"/>
                                      </a:solidFill>
                                      <a:effectLst/>
                                      <a:latin typeface="Cambria Math" panose="02040503050406030204" pitchFamily="18" charset="0"/>
                                      <a:ea typeface="Times New Roman" panose="02020603050405020304" pitchFamily="18" charset="0"/>
                                    </a:rPr>
                                    <m:t>𝑥</m:t>
                                  </m:r>
                                </m:e>
                              </m:acc>
                              <m:r>
                                <a:rPr lang="en-US" sz="1800" i="1">
                                  <a:solidFill>
                                    <a:schemeClr val="tx1"/>
                                  </a:solidFill>
                                  <a:effectLst/>
                                  <a:latin typeface="Cambria Math" panose="02040503050406030204" pitchFamily="18" charset="0"/>
                                  <a:ea typeface="Times New Roman" panose="02020603050405020304" pitchFamily="18" charset="0"/>
                                </a:rPr>
                                <m:t>)</m:t>
                              </m:r>
                            </m:e>
                          </m:d>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r>
                  <a:rPr lang="en-US" dirty="0">
                    <a:solidFill>
                      <a:schemeClr val="tx1"/>
                    </a:solidFill>
                  </a:rPr>
                  <a:t>Now our support vectors which our predictions are based on are just wrapped in inner products</a:t>
                </a:r>
              </a:p>
            </p:txBody>
          </p:sp>
        </mc:Choice>
        <mc:Fallback>
          <p:sp>
            <p:nvSpPr>
              <p:cNvPr id="3" name="Content Placeholder 2">
                <a:extLst>
                  <a:ext uri="{FF2B5EF4-FFF2-40B4-BE49-F238E27FC236}">
                    <a16:creationId xmlns:a16="http://schemas.microsoft.com/office/drawing/2014/main" id="{04E25021-DCE1-4656-A7F1-5073840384B9}"/>
                  </a:ext>
                </a:extLst>
              </p:cNvPr>
              <p:cNvSpPr>
                <a:spLocks noGrp="1" noRot="1" noChangeAspect="1" noMove="1" noResize="1" noEditPoints="1" noAdjustHandles="1" noChangeArrowheads="1" noChangeShapeType="1" noTextEdit="1"/>
              </p:cNvSpPr>
              <p:nvPr>
                <p:ph idx="1"/>
              </p:nvPr>
            </p:nvSpPr>
            <p:spPr>
              <a:xfrm>
                <a:off x="381837" y="1417639"/>
                <a:ext cx="10991449" cy="444116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4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0476-2AEB-47A2-98A7-25680BD91B43}"/>
              </a:ext>
            </a:extLst>
          </p:cNvPr>
          <p:cNvSpPr>
            <a:spLocks noGrp="1"/>
          </p:cNvSpPr>
          <p:nvPr>
            <p:ph type="title"/>
          </p:nvPr>
        </p:nvSpPr>
        <p:spPr/>
        <p:txBody>
          <a:bodyPr/>
          <a:lstStyle/>
          <a:p>
            <a:r>
              <a:rPr lang="en-US" dirty="0"/>
              <a:t>Nonlinear KKT Conditions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FE4136-2556-47A5-BAA6-E38A4E3C76F7}"/>
                  </a:ext>
                </a:extLst>
              </p:cNvPr>
              <p:cNvSpPr>
                <a:spLocks noGrp="1"/>
              </p:cNvSpPr>
              <p:nvPr>
                <p:ph idx="1"/>
              </p:nvPr>
            </p:nvSpPr>
            <p:spPr>
              <a:xfrm>
                <a:off x="271305" y="1825625"/>
                <a:ext cx="11082495" cy="4705804"/>
              </a:xfrm>
            </p:spPr>
            <p:txBody>
              <a:bodyPr>
                <a:normAutofit/>
              </a:bodyPr>
              <a:lstStyle/>
              <a:p>
                <a:pPr marL="0" marR="0" indent="0">
                  <a:lnSpc>
                    <a:spcPct val="200000"/>
                  </a:lnSpc>
                  <a:buNone/>
                </a:pPr>
                <a14:m>
                  <m:oMathPara xmlns:m="http://schemas.openxmlformats.org/officeDocument/2006/math">
                    <m:oMathParaPr>
                      <m:jc m:val="centerGroup"/>
                    </m:oMathParaPr>
                    <m:oMath xmlns:m="http://schemas.openxmlformats.org/officeDocument/2006/math">
                      <m:r>
                        <a:rPr lang="en-US" sz="2400" i="1" smtClean="0">
                          <a:solidFill>
                            <a:schemeClr val="tx1"/>
                          </a:solidFill>
                          <a:effectLst/>
                          <a:latin typeface="Cambria Math" panose="02040503050406030204" pitchFamily="18" charset="0"/>
                          <a:ea typeface="Times New Roman" panose="02020603050405020304" pitchFamily="18" charset="0"/>
                        </a:rPr>
                        <m:t>∀</m:t>
                      </m:r>
                      <m:r>
                        <a:rPr lang="en-US" sz="2400" i="1" smtClean="0">
                          <a:solidFill>
                            <a:schemeClr val="tx1"/>
                          </a:solidFill>
                          <a:effectLst/>
                          <a:latin typeface="Cambria Math" panose="02040503050406030204" pitchFamily="18" charset="0"/>
                          <a:ea typeface="Times New Roman" panose="02020603050405020304" pitchFamily="18" charset="0"/>
                        </a:rPr>
                        <m:t>𝑛</m:t>
                      </m:r>
                      <m:r>
                        <a:rPr lang="en-US" sz="2400" i="1" smtClean="0">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Times New Roman" panose="02020603050405020304" pitchFamily="18" charset="0"/>
                            </a:rPr>
                            <m:t>α</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Sub>
                      <m:d>
                        <m:dPr>
                          <m:ctrlPr>
                            <a:rPr lang="en-US" sz="2400" i="1">
                              <a:solidFill>
                                <a:schemeClr val="tx1"/>
                              </a:solidFill>
                              <a:effectLst/>
                              <a:latin typeface="Cambria Math" panose="02040503050406030204" pitchFamily="18" charset="0"/>
                              <a:ea typeface="Times New Roman" panose="02020603050405020304" pitchFamily="18" charset="0"/>
                            </a:rPr>
                          </m:ctrlPr>
                        </m:dPr>
                        <m:e>
                          <m:r>
                            <a:rPr lang="en-US" sz="2400" i="1">
                              <a:solidFill>
                                <a:schemeClr val="tx1"/>
                              </a:solidFill>
                              <a:effectLst/>
                              <a:latin typeface="Cambria Math" panose="02040503050406030204" pitchFamily="18" charset="0"/>
                              <a:ea typeface="Times New Roman" panose="02020603050405020304" pitchFamily="18" charset="0"/>
                            </a:rPr>
                            <m:t>𝜀</m:t>
                          </m:r>
                          <m:r>
                            <a:rPr lang="en-US" sz="2400" i="1">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a:rPr lang="en-US" sz="2400" i="1">
                                  <a:solidFill>
                                    <a:schemeClr val="tx1"/>
                                  </a:solidFill>
                                  <a:effectLst/>
                                  <a:latin typeface="Cambria Math" panose="02040503050406030204" pitchFamily="18" charset="0"/>
                                  <a:ea typeface="Times New Roman" panose="02020603050405020304" pitchFamily="18" charset="0"/>
                                </a:rPr>
                                <m:t>𝜉</m:t>
                              </m:r>
                            </m:e>
                            <m:sub>
                              <m:r>
                                <a:rPr lang="en-US" sz="2400" i="1">
                                  <a:solidFill>
                                    <a:schemeClr val="tx1"/>
                                  </a:solidFill>
                                  <a:effectLst/>
                                  <a:latin typeface="Cambria Math" panose="02040503050406030204" pitchFamily="18" charset="0"/>
                                  <a:ea typeface="Times New Roman" panose="02020603050405020304" pitchFamily="18" charset="0"/>
                                </a:rPr>
                                <m:t>𝑛</m:t>
                              </m:r>
                            </m:sub>
                          </m:sSub>
                          <m:r>
                            <a:rPr lang="en-US" sz="2400" i="1">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a:rPr lang="en-US" sz="2400" i="1">
                                  <a:solidFill>
                                    <a:schemeClr val="tx1"/>
                                  </a:solidFill>
                                  <a:effectLst/>
                                  <a:latin typeface="Cambria Math" panose="02040503050406030204" pitchFamily="18" charset="0"/>
                                  <a:ea typeface="Times New Roman" panose="02020603050405020304" pitchFamily="18" charset="0"/>
                                </a:rPr>
                                <m:t>𝑦</m:t>
                              </m:r>
                            </m:e>
                            <m:sub>
                              <m:r>
                                <a:rPr lang="en-US" sz="2400" i="1">
                                  <a:solidFill>
                                    <a:schemeClr val="tx1"/>
                                  </a:solidFill>
                                  <a:effectLst/>
                                  <a:latin typeface="Cambria Math" panose="02040503050406030204" pitchFamily="18" charset="0"/>
                                  <a:ea typeface="Times New Roman" panose="02020603050405020304" pitchFamily="18" charset="0"/>
                                </a:rPr>
                                <m:t>𝑛</m:t>
                              </m:r>
                            </m:sub>
                          </m:sSub>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400">
                                  <a:solidFill>
                                    <a:schemeClr val="tx1"/>
                                  </a:solidFill>
                                  <a:effectLst/>
                                  <a:latin typeface="Cambria Math" panose="02040503050406030204" pitchFamily="18" charset="0"/>
                                  <a:ea typeface="Times New Roman" panose="02020603050405020304" pitchFamily="18" charset="0"/>
                                </a:rPr>
                                <m:t>x</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up>
                              <m:r>
                                <a:rPr lang="en-US" sz="2400" i="1">
                                  <a:solidFill>
                                    <a:schemeClr val="tx1"/>
                                  </a:solidFill>
                                  <a:effectLst/>
                                  <a:latin typeface="Cambria Math" panose="02040503050406030204" pitchFamily="18" charset="0"/>
                                  <a:ea typeface="Times New Roman" panose="02020603050405020304" pitchFamily="18" charset="0"/>
                                </a:rPr>
                                <m:t>′</m:t>
                              </m:r>
                            </m:sup>
                          </m:sSubSup>
                          <m:r>
                            <a:rPr lang="en-US" sz="2400" i="1">
                              <a:solidFill>
                                <a:schemeClr val="tx1"/>
                              </a:solidFill>
                              <a:effectLst/>
                              <a:latin typeface="Cambria Math" panose="02040503050406030204" pitchFamily="18" charset="0"/>
                              <a:ea typeface="Times New Roman" panose="02020603050405020304" pitchFamily="18" charset="0"/>
                            </a:rPr>
                            <m:t>𝛽</m:t>
                          </m:r>
                          <m:r>
                            <a:rPr lang="en-US" sz="2400" i="1">
                              <a:solidFill>
                                <a:schemeClr val="tx1"/>
                              </a:solidFill>
                              <a:effectLst/>
                              <a:latin typeface="Cambria Math" panose="02040503050406030204" pitchFamily="18" charset="0"/>
                              <a:ea typeface="Times New Roman" panose="02020603050405020304" pitchFamily="18" charset="0"/>
                            </a:rPr>
                            <m:t>+</m:t>
                          </m:r>
                          <m:r>
                            <a:rPr lang="en-US" sz="2400" i="1">
                              <a:solidFill>
                                <a:schemeClr val="tx1"/>
                              </a:solidFill>
                              <a:effectLst/>
                              <a:latin typeface="Cambria Math" panose="02040503050406030204" pitchFamily="18" charset="0"/>
                              <a:ea typeface="Times New Roman" panose="02020603050405020304" pitchFamily="18" charset="0"/>
                            </a:rPr>
                            <m:t>𝑏</m:t>
                          </m:r>
                        </m:e>
                      </m:d>
                      <m:r>
                        <a:rPr lang="en-US" sz="2400" i="1">
                          <a:solidFill>
                            <a:schemeClr val="tx1"/>
                          </a:solidFill>
                          <a:effectLst/>
                          <a:latin typeface="Cambria Math" panose="02040503050406030204" pitchFamily="18" charset="0"/>
                          <a:ea typeface="Times New Roman" panose="02020603050405020304" pitchFamily="18" charset="0"/>
                        </a:rPr>
                        <m:t>=0</m:t>
                      </m:r>
                    </m:oMath>
                  </m:oMathPara>
                </a14:m>
                <a:endParaRPr lang="en-US" sz="2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2400" i="1">
                          <a:solidFill>
                            <a:schemeClr val="tx1"/>
                          </a:solidFill>
                          <a:effectLst/>
                          <a:latin typeface="Cambria Math" panose="02040503050406030204" pitchFamily="18" charset="0"/>
                          <a:ea typeface="Times New Roman" panose="02020603050405020304" pitchFamily="18" charset="0"/>
                        </a:rPr>
                        <m:t>∀</m:t>
                      </m:r>
                      <m:r>
                        <a:rPr lang="en-US" sz="2400" i="1">
                          <a:solidFill>
                            <a:schemeClr val="tx1"/>
                          </a:solidFill>
                          <a:effectLst/>
                          <a:latin typeface="Cambria Math" panose="02040503050406030204" pitchFamily="18" charset="0"/>
                          <a:ea typeface="Times New Roman" panose="02020603050405020304" pitchFamily="18" charset="0"/>
                        </a:rPr>
                        <m:t>𝑛</m:t>
                      </m:r>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400">
                              <a:solidFill>
                                <a:schemeClr val="tx1"/>
                              </a:solidFill>
                              <a:effectLst/>
                              <a:latin typeface="Cambria Math" panose="02040503050406030204" pitchFamily="18" charset="0"/>
                              <a:ea typeface="Times New Roman" panose="02020603050405020304" pitchFamily="18" charset="0"/>
                            </a:rPr>
                            <m:t>α</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up>
                          <m:r>
                            <a:rPr lang="en-US" sz="2400" i="1">
                              <a:solidFill>
                                <a:schemeClr val="tx1"/>
                              </a:solidFill>
                              <a:effectLst/>
                              <a:latin typeface="Cambria Math" panose="02040503050406030204" pitchFamily="18" charset="0"/>
                              <a:ea typeface="Times New Roman" panose="02020603050405020304" pitchFamily="18" charset="0"/>
                            </a:rPr>
                            <m:t>∗</m:t>
                          </m:r>
                        </m:sup>
                      </m:sSubSup>
                      <m:d>
                        <m:dPr>
                          <m:ctrlPr>
                            <a:rPr lang="en-US" sz="2400" i="1">
                              <a:solidFill>
                                <a:schemeClr val="tx1"/>
                              </a:solidFill>
                              <a:effectLst/>
                              <a:latin typeface="Cambria Math" panose="02040503050406030204" pitchFamily="18" charset="0"/>
                              <a:ea typeface="Times New Roman" panose="02020603050405020304" pitchFamily="18" charset="0"/>
                            </a:rPr>
                          </m:ctrlPr>
                        </m:dPr>
                        <m:e>
                          <m:r>
                            <a:rPr lang="en-US" sz="2400" i="1">
                              <a:solidFill>
                                <a:schemeClr val="tx1"/>
                              </a:solidFill>
                              <a:effectLst/>
                              <a:latin typeface="Cambria Math" panose="02040503050406030204" pitchFamily="18" charset="0"/>
                              <a:ea typeface="Times New Roman" panose="02020603050405020304" pitchFamily="18" charset="0"/>
                            </a:rPr>
                            <m:t>𝜀</m:t>
                          </m:r>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a:rPr lang="en-US" sz="2400" i="1">
                                  <a:solidFill>
                                    <a:schemeClr val="tx1"/>
                                  </a:solidFill>
                                  <a:effectLst/>
                                  <a:latin typeface="Cambria Math" panose="02040503050406030204" pitchFamily="18" charset="0"/>
                                  <a:ea typeface="Times New Roman" panose="02020603050405020304" pitchFamily="18" charset="0"/>
                                </a:rPr>
                                <m:t>𝜉</m:t>
                              </m:r>
                            </m:e>
                            <m:sub>
                              <m:r>
                                <a:rPr lang="en-US" sz="2400" i="1">
                                  <a:solidFill>
                                    <a:schemeClr val="tx1"/>
                                  </a:solidFill>
                                  <a:effectLst/>
                                  <a:latin typeface="Cambria Math" panose="02040503050406030204" pitchFamily="18" charset="0"/>
                                  <a:ea typeface="Times New Roman" panose="02020603050405020304" pitchFamily="18" charset="0"/>
                                </a:rPr>
                                <m:t>𝑛</m:t>
                              </m:r>
                            </m:sub>
                            <m:sup>
                              <m:r>
                                <a:rPr lang="en-US" sz="2400" i="1">
                                  <a:solidFill>
                                    <a:schemeClr val="tx1"/>
                                  </a:solidFill>
                                  <a:effectLst/>
                                  <a:latin typeface="Cambria Math" panose="02040503050406030204" pitchFamily="18" charset="0"/>
                                  <a:ea typeface="Times New Roman" panose="02020603050405020304" pitchFamily="18" charset="0"/>
                                </a:rPr>
                                <m:t>∗</m:t>
                              </m:r>
                            </m:sup>
                          </m:sSubSup>
                          <m:r>
                            <a:rPr lang="en-US" sz="2400" i="1">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a:rPr lang="en-US" sz="2400" i="1">
                                  <a:solidFill>
                                    <a:schemeClr val="tx1"/>
                                  </a:solidFill>
                                  <a:effectLst/>
                                  <a:latin typeface="Cambria Math" panose="02040503050406030204" pitchFamily="18" charset="0"/>
                                  <a:ea typeface="Times New Roman" panose="02020603050405020304" pitchFamily="18" charset="0"/>
                                </a:rPr>
                                <m:t>𝑦</m:t>
                              </m:r>
                            </m:e>
                            <m:sub>
                              <m:r>
                                <a:rPr lang="en-US" sz="2400" i="1">
                                  <a:solidFill>
                                    <a:schemeClr val="tx1"/>
                                  </a:solidFill>
                                  <a:effectLst/>
                                  <a:latin typeface="Cambria Math" panose="02040503050406030204" pitchFamily="18" charset="0"/>
                                  <a:ea typeface="Times New Roman" panose="02020603050405020304" pitchFamily="18" charset="0"/>
                                </a:rPr>
                                <m:t>𝑛</m:t>
                              </m:r>
                            </m:sub>
                          </m:sSub>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400">
                                  <a:solidFill>
                                    <a:schemeClr val="tx1"/>
                                  </a:solidFill>
                                  <a:effectLst/>
                                  <a:latin typeface="Cambria Math" panose="02040503050406030204" pitchFamily="18" charset="0"/>
                                  <a:ea typeface="Times New Roman" panose="02020603050405020304" pitchFamily="18" charset="0"/>
                                </a:rPr>
                                <m:t>x</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up>
                              <m:r>
                                <a:rPr lang="en-US" sz="2400" i="1">
                                  <a:solidFill>
                                    <a:schemeClr val="tx1"/>
                                  </a:solidFill>
                                  <a:effectLst/>
                                  <a:latin typeface="Cambria Math" panose="02040503050406030204" pitchFamily="18" charset="0"/>
                                  <a:ea typeface="Times New Roman" panose="02020603050405020304" pitchFamily="18" charset="0"/>
                                </a:rPr>
                                <m:t>′</m:t>
                              </m:r>
                            </m:sup>
                          </m:sSubSup>
                          <m:r>
                            <a:rPr lang="en-US" sz="2400" i="1">
                              <a:solidFill>
                                <a:schemeClr val="tx1"/>
                              </a:solidFill>
                              <a:effectLst/>
                              <a:latin typeface="Cambria Math" panose="02040503050406030204" pitchFamily="18" charset="0"/>
                              <a:ea typeface="Times New Roman" panose="02020603050405020304" pitchFamily="18" charset="0"/>
                            </a:rPr>
                            <m:t>𝛽</m:t>
                          </m:r>
                          <m:r>
                            <a:rPr lang="en-US" sz="2400" i="1">
                              <a:solidFill>
                                <a:schemeClr val="tx1"/>
                              </a:solidFill>
                              <a:effectLst/>
                              <a:latin typeface="Cambria Math" panose="02040503050406030204" pitchFamily="18" charset="0"/>
                              <a:ea typeface="Times New Roman" panose="02020603050405020304" pitchFamily="18" charset="0"/>
                            </a:rPr>
                            <m:t>−</m:t>
                          </m:r>
                          <m:r>
                            <a:rPr lang="en-US" sz="2400" i="1">
                              <a:solidFill>
                                <a:schemeClr val="tx1"/>
                              </a:solidFill>
                              <a:effectLst/>
                              <a:latin typeface="Cambria Math" panose="02040503050406030204" pitchFamily="18" charset="0"/>
                              <a:ea typeface="Times New Roman" panose="02020603050405020304" pitchFamily="18" charset="0"/>
                            </a:rPr>
                            <m:t>𝑏</m:t>
                          </m:r>
                        </m:e>
                      </m:d>
                      <m:r>
                        <a:rPr lang="en-US" sz="2400" i="1">
                          <a:solidFill>
                            <a:schemeClr val="tx1"/>
                          </a:solidFill>
                          <a:effectLst/>
                          <a:latin typeface="Cambria Math" panose="02040503050406030204" pitchFamily="18" charset="0"/>
                          <a:ea typeface="Times New Roman" panose="02020603050405020304" pitchFamily="18" charset="0"/>
                        </a:rPr>
                        <m:t>=0</m:t>
                      </m:r>
                    </m:oMath>
                  </m:oMathPara>
                </a14:m>
                <a:endParaRPr lang="en-US" sz="2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2400" i="1">
                          <a:solidFill>
                            <a:schemeClr val="tx1"/>
                          </a:solidFill>
                          <a:effectLst/>
                          <a:latin typeface="Cambria Math" panose="02040503050406030204" pitchFamily="18" charset="0"/>
                          <a:ea typeface="Times New Roman" panose="02020603050405020304" pitchFamily="18" charset="0"/>
                        </a:rPr>
                        <m:t>∀</m:t>
                      </m:r>
                      <m:r>
                        <a:rPr lang="en-US" sz="2400" i="1">
                          <a:solidFill>
                            <a:schemeClr val="tx1"/>
                          </a:solidFill>
                          <a:effectLst/>
                          <a:latin typeface="Cambria Math" panose="02040503050406030204" pitchFamily="18" charset="0"/>
                          <a:ea typeface="Times New Roman" panose="02020603050405020304" pitchFamily="18" charset="0"/>
                        </a:rPr>
                        <m:t>𝑛</m:t>
                      </m:r>
                      <m:r>
                        <a:rPr lang="en-US" sz="2400" i="1">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a:rPr lang="en-US" sz="2400" i="1">
                              <a:solidFill>
                                <a:schemeClr val="tx1"/>
                              </a:solidFill>
                              <a:effectLst/>
                              <a:latin typeface="Cambria Math" panose="02040503050406030204" pitchFamily="18" charset="0"/>
                              <a:ea typeface="Times New Roman" panose="02020603050405020304" pitchFamily="18" charset="0"/>
                            </a:rPr>
                            <m:t>𝜉</m:t>
                          </m:r>
                        </m:e>
                        <m:sub>
                          <m:r>
                            <a:rPr lang="en-US" sz="2400" i="1">
                              <a:solidFill>
                                <a:schemeClr val="tx1"/>
                              </a:solidFill>
                              <a:effectLst/>
                              <a:latin typeface="Cambria Math" panose="02040503050406030204" pitchFamily="18" charset="0"/>
                              <a:ea typeface="Times New Roman" panose="02020603050405020304" pitchFamily="18" charset="0"/>
                            </a:rPr>
                            <m:t>𝑛</m:t>
                          </m:r>
                        </m:sub>
                      </m:sSub>
                      <m:d>
                        <m:dPr>
                          <m:ctrlPr>
                            <a:rPr lang="en-US" sz="2400" i="1">
                              <a:solidFill>
                                <a:schemeClr val="tx1"/>
                              </a:solidFill>
                              <a:effectLst/>
                              <a:latin typeface="Cambria Math" panose="02040503050406030204" pitchFamily="18" charset="0"/>
                              <a:ea typeface="Times New Roman" panose="02020603050405020304" pitchFamily="18" charset="0"/>
                            </a:rPr>
                          </m:ctrlPr>
                        </m:dPr>
                        <m:e>
                          <m:r>
                            <a:rPr lang="en-US" sz="2400" i="1">
                              <a:solidFill>
                                <a:schemeClr val="tx1"/>
                              </a:solidFill>
                              <a:effectLst/>
                              <a:latin typeface="Cambria Math" panose="02040503050406030204" pitchFamily="18" charset="0"/>
                              <a:ea typeface="Times New Roman" panose="02020603050405020304" pitchFamily="18" charset="0"/>
                            </a:rPr>
                            <m:t>𝐶</m:t>
                          </m:r>
                          <m:r>
                            <a:rPr lang="en-US" sz="2400" i="1">
                              <a:solidFill>
                                <a:schemeClr val="tx1"/>
                              </a:solidFill>
                              <a:effectLst/>
                              <a:latin typeface="Cambria Math" panose="02040503050406030204" pitchFamily="18" charset="0"/>
                              <a:ea typeface="Times New Roman" panose="02020603050405020304" pitchFamily="18" charset="0"/>
                            </a:rPr>
                            <m:t>−</m:t>
                          </m:r>
                          <m:sSub>
                            <m:sSubPr>
                              <m:ctrlPr>
                                <a:rPr lang="en-US" sz="2400" i="1">
                                  <a:solidFill>
                                    <a:schemeClr val="tx1"/>
                                  </a:solidFill>
                                  <a:effectLst/>
                                  <a:latin typeface="Cambria Math" panose="02040503050406030204" pitchFamily="18" charset="0"/>
                                  <a:ea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Times New Roman" panose="02020603050405020304" pitchFamily="18" charset="0"/>
                                </a:rPr>
                                <m:t>α</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Sub>
                        </m:e>
                      </m:d>
                      <m:r>
                        <a:rPr lang="en-US" sz="2400" i="1">
                          <a:solidFill>
                            <a:schemeClr val="tx1"/>
                          </a:solidFill>
                          <a:effectLst/>
                          <a:latin typeface="Cambria Math" panose="02040503050406030204" pitchFamily="18" charset="0"/>
                          <a:ea typeface="Times New Roman" panose="02020603050405020304" pitchFamily="18" charset="0"/>
                        </a:rPr>
                        <m:t>=0</m:t>
                      </m:r>
                    </m:oMath>
                  </m:oMathPara>
                </a14:m>
                <a:endParaRPr lang="en-US" sz="2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2400" i="1">
                          <a:solidFill>
                            <a:schemeClr val="tx1"/>
                          </a:solidFill>
                          <a:effectLst/>
                          <a:latin typeface="Cambria Math" panose="02040503050406030204" pitchFamily="18" charset="0"/>
                          <a:ea typeface="Times New Roman" panose="02020603050405020304" pitchFamily="18" charset="0"/>
                        </a:rPr>
                        <m:t>∀</m:t>
                      </m:r>
                      <m:r>
                        <a:rPr lang="en-US" sz="2400" i="1">
                          <a:solidFill>
                            <a:schemeClr val="tx1"/>
                          </a:solidFill>
                          <a:effectLst/>
                          <a:latin typeface="Cambria Math" panose="02040503050406030204" pitchFamily="18" charset="0"/>
                          <a:ea typeface="Times New Roman" panose="02020603050405020304" pitchFamily="18" charset="0"/>
                        </a:rPr>
                        <m:t>𝑛</m:t>
                      </m:r>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a:rPr lang="en-US" sz="2400" i="1">
                              <a:solidFill>
                                <a:schemeClr val="tx1"/>
                              </a:solidFill>
                              <a:effectLst/>
                              <a:latin typeface="Cambria Math" panose="02040503050406030204" pitchFamily="18" charset="0"/>
                              <a:ea typeface="Times New Roman" panose="02020603050405020304" pitchFamily="18" charset="0"/>
                            </a:rPr>
                            <m:t>𝜉</m:t>
                          </m:r>
                        </m:e>
                        <m:sub>
                          <m:r>
                            <a:rPr lang="en-US" sz="2400" i="1">
                              <a:solidFill>
                                <a:schemeClr val="tx1"/>
                              </a:solidFill>
                              <a:effectLst/>
                              <a:latin typeface="Cambria Math" panose="02040503050406030204" pitchFamily="18" charset="0"/>
                              <a:ea typeface="Times New Roman" panose="02020603050405020304" pitchFamily="18" charset="0"/>
                            </a:rPr>
                            <m:t>𝑛</m:t>
                          </m:r>
                        </m:sub>
                        <m:sup>
                          <m:r>
                            <a:rPr lang="en-US" sz="2400" i="1">
                              <a:solidFill>
                                <a:schemeClr val="tx1"/>
                              </a:solidFill>
                              <a:effectLst/>
                              <a:latin typeface="Cambria Math" panose="02040503050406030204" pitchFamily="18" charset="0"/>
                              <a:ea typeface="Times New Roman" panose="02020603050405020304" pitchFamily="18" charset="0"/>
                            </a:rPr>
                            <m:t>∗</m:t>
                          </m:r>
                        </m:sup>
                      </m:sSubSup>
                      <m:d>
                        <m:dPr>
                          <m:ctrlPr>
                            <a:rPr lang="en-US" sz="2400" i="1">
                              <a:solidFill>
                                <a:schemeClr val="tx1"/>
                              </a:solidFill>
                              <a:effectLst/>
                              <a:latin typeface="Cambria Math" panose="02040503050406030204" pitchFamily="18" charset="0"/>
                              <a:ea typeface="Times New Roman" panose="02020603050405020304" pitchFamily="18" charset="0"/>
                            </a:rPr>
                          </m:ctrlPr>
                        </m:dPr>
                        <m:e>
                          <m:r>
                            <a:rPr lang="en-US" sz="2400" i="1">
                              <a:solidFill>
                                <a:schemeClr val="tx1"/>
                              </a:solidFill>
                              <a:effectLst/>
                              <a:latin typeface="Cambria Math" panose="02040503050406030204" pitchFamily="18" charset="0"/>
                              <a:ea typeface="Times New Roman" panose="02020603050405020304" pitchFamily="18" charset="0"/>
                            </a:rPr>
                            <m:t>𝐶</m:t>
                          </m:r>
                          <m:r>
                            <a:rPr lang="en-US" sz="2400" i="1">
                              <a:solidFill>
                                <a:schemeClr val="tx1"/>
                              </a:solidFill>
                              <a:effectLst/>
                              <a:latin typeface="Cambria Math" panose="02040503050406030204" pitchFamily="18" charset="0"/>
                              <a:ea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2400">
                                  <a:solidFill>
                                    <a:schemeClr val="tx1"/>
                                  </a:solidFill>
                                  <a:effectLst/>
                                  <a:latin typeface="Cambria Math" panose="02040503050406030204" pitchFamily="18" charset="0"/>
                                  <a:ea typeface="Times New Roman" panose="02020603050405020304" pitchFamily="18" charset="0"/>
                                </a:rPr>
                                <m:t>α</m:t>
                              </m:r>
                            </m:e>
                            <m:sub>
                              <m:r>
                                <m:rPr>
                                  <m:sty m:val="p"/>
                                </m:rPr>
                                <a:rPr lang="en-US" sz="2400">
                                  <a:solidFill>
                                    <a:schemeClr val="tx1"/>
                                  </a:solidFill>
                                  <a:effectLst/>
                                  <a:latin typeface="Cambria Math" panose="02040503050406030204" pitchFamily="18" charset="0"/>
                                  <a:ea typeface="Times New Roman" panose="02020603050405020304" pitchFamily="18" charset="0"/>
                                </a:rPr>
                                <m:t>n</m:t>
                              </m:r>
                            </m:sub>
                            <m:sup>
                              <m:r>
                                <a:rPr lang="en-US" sz="2400" i="1">
                                  <a:solidFill>
                                    <a:schemeClr val="tx1"/>
                                  </a:solidFill>
                                  <a:effectLst/>
                                  <a:latin typeface="Cambria Math" panose="02040503050406030204" pitchFamily="18" charset="0"/>
                                  <a:ea typeface="Times New Roman" panose="02020603050405020304" pitchFamily="18" charset="0"/>
                                </a:rPr>
                                <m:t>∗</m:t>
                              </m:r>
                            </m:sup>
                          </m:sSubSup>
                        </m:e>
                      </m:d>
                      <m:r>
                        <a:rPr lang="en-US" sz="2400" i="1">
                          <a:solidFill>
                            <a:schemeClr val="tx1"/>
                          </a:solidFill>
                          <a:effectLst/>
                          <a:latin typeface="Cambria Math" panose="02040503050406030204" pitchFamily="18" charset="0"/>
                          <a:ea typeface="Times New Roman" panose="02020603050405020304" pitchFamily="18" charset="0"/>
                        </a:rPr>
                        <m:t>=0</m:t>
                      </m:r>
                    </m:oMath>
                  </m:oMathPara>
                </a14:m>
                <a:endParaRPr lang="en-US" sz="2400" dirty="0">
                  <a:solidFill>
                    <a:schemeClr val="tx1"/>
                  </a:solidFill>
                  <a:effectLst/>
                  <a:latin typeface="Times New Roman" panose="02020603050405020304" pitchFamily="18" charset="0"/>
                  <a:ea typeface="Times New Roman" panose="02020603050405020304" pitchFamily="18" charset="0"/>
                </a:endParaRPr>
              </a:p>
              <a:p>
                <a:endParaRPr lang="en-US" sz="3600" dirty="0">
                  <a:solidFill>
                    <a:schemeClr val="tx1"/>
                  </a:solidFill>
                </a:endParaRPr>
              </a:p>
            </p:txBody>
          </p:sp>
        </mc:Choice>
        <mc:Fallback>
          <p:sp>
            <p:nvSpPr>
              <p:cNvPr id="3" name="Content Placeholder 2">
                <a:extLst>
                  <a:ext uri="{FF2B5EF4-FFF2-40B4-BE49-F238E27FC236}">
                    <a16:creationId xmlns:a16="http://schemas.microsoft.com/office/drawing/2014/main" id="{77FE4136-2556-47A5-BAA6-E38A4E3C76F7}"/>
                  </a:ext>
                </a:extLst>
              </p:cNvPr>
              <p:cNvSpPr>
                <a:spLocks noGrp="1" noRot="1" noChangeAspect="1" noMove="1" noResize="1" noEditPoints="1" noAdjustHandles="1" noChangeArrowheads="1" noChangeShapeType="1" noTextEdit="1"/>
              </p:cNvSpPr>
              <p:nvPr>
                <p:ph idx="1"/>
              </p:nvPr>
            </p:nvSpPr>
            <p:spPr>
              <a:xfrm>
                <a:off x="271305" y="1825625"/>
                <a:ext cx="11082495" cy="470580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4842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169D-1DA1-4562-8809-FD9516ED3F78}"/>
              </a:ext>
            </a:extLst>
          </p:cNvPr>
          <p:cNvSpPr>
            <a:spLocks noGrp="1"/>
          </p:cNvSpPr>
          <p:nvPr>
            <p:ph type="title"/>
          </p:nvPr>
        </p:nvSpPr>
        <p:spPr>
          <a:xfrm>
            <a:off x="838200" y="18255"/>
            <a:ext cx="10515600" cy="1325563"/>
          </a:xfrm>
        </p:spPr>
        <p:txBody>
          <a:bodyPr/>
          <a:lstStyle/>
          <a:p>
            <a:pPr algn="ctr"/>
            <a:r>
              <a:rPr lang="en-US" dirty="0"/>
              <a:t>Additional Constraints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B1060E-3364-4741-BE08-18E23FCA8CBF}"/>
                  </a:ext>
                </a:extLst>
              </p:cNvPr>
              <p:cNvSpPr>
                <a:spLocks noGrp="1"/>
              </p:cNvSpPr>
              <p:nvPr>
                <p:ph idx="1"/>
              </p:nvPr>
            </p:nvSpPr>
            <p:spPr>
              <a:xfrm>
                <a:off x="961711" y="2039816"/>
                <a:ext cx="10268578" cy="5101789"/>
              </a:xfrm>
            </p:spPr>
            <p:txBody>
              <a:bodyPr>
                <a:normAutofit/>
              </a:bodyPr>
              <a:lstStyle/>
              <a:p>
                <a:r>
                  <a:rPr lang="en-US" sz="1800" dirty="0">
                    <a:solidFill>
                      <a:schemeClr val="tx1"/>
                    </a:solidFill>
                    <a:latin typeface="Calibri" panose="020F0502020204030204" pitchFamily="34" charset="0"/>
                    <a:ea typeface="Calibri" panose="020F0502020204030204" pitchFamily="34" charset="0"/>
                    <a:cs typeface="Times New Roman" panose="02020603050405020304" pitchFamily="18" charset="0"/>
                  </a:rPr>
                  <a:t>S</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uppose we wish to apply monotonicity constraints the linear transformation </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φ</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x</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the following way:</a:t>
                </a:r>
              </a:p>
              <a:p>
                <a:pPr>
                  <a:lnSpc>
                    <a:spcPct val="110000"/>
                  </a:lnSpc>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First, we must define monotonicity:</a:t>
                </a:r>
              </a:p>
              <a:p>
                <a:pPr marL="0" marR="0" indent="0">
                  <a:lnSpc>
                    <a:spcPct val="110000"/>
                  </a:lnSpc>
                  <a:spcBef>
                    <a:spcPts val="0"/>
                  </a:spcBef>
                  <a:spcAft>
                    <a:spcPts val="750"/>
                  </a:spcAft>
                  <a:buNone/>
                </a:pPr>
                <a:r>
                  <a:rPr lang="en-US" sz="1800" dirty="0">
                    <a:solidFill>
                      <a:schemeClr val="tx1"/>
                    </a:solidFill>
                    <a:effectLst/>
                    <a:latin typeface="Times New Roman" panose="02020603050405020304" pitchFamily="18" charset="0"/>
                    <a:ea typeface="Times New Roman" panose="02020603050405020304" pitchFamily="18" charset="0"/>
                  </a:rPr>
                  <a:t>Let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𝑓</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e>
                    </m:d>
                    <m:r>
                      <a:rPr lang="en-US" sz="1800" i="1">
                        <a:solidFill>
                          <a:schemeClr val="tx1"/>
                        </a:solidFill>
                        <a:effectLst/>
                        <a:latin typeface="Cambria Math" panose="02040503050406030204" pitchFamily="18" charset="0"/>
                        <a:ea typeface="Times New Roman" panose="02020603050405020304" pitchFamily="18" charset="0"/>
                      </a:rPr>
                      <m:t>: </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R</m:t>
                        </m:r>
                      </m:e>
                      <m:sup>
                        <m:r>
                          <a:rPr lang="en-US" sz="1800" i="1">
                            <a:solidFill>
                              <a:schemeClr val="tx1"/>
                            </a:solidFill>
                            <a:effectLst/>
                            <a:latin typeface="Cambria Math" panose="02040503050406030204" pitchFamily="18" charset="0"/>
                            <a:ea typeface="Times New Roman" panose="02020603050405020304" pitchFamily="18" charset="0"/>
                          </a:rPr>
                          <m:t>𝑛</m:t>
                        </m:r>
                      </m:sup>
                    </m:sSup>
                    <m:r>
                      <a:rPr lang="en-US" sz="1800">
                        <a:solidFill>
                          <a:schemeClr val="tx1"/>
                        </a:solidFill>
                        <a:effectLst/>
                        <a:latin typeface="Cambria Math" panose="02040503050406030204" pitchFamily="18" charset="0"/>
                        <a:ea typeface="Times New Roman" panose="02020603050405020304" pitchFamily="18" charset="0"/>
                      </a:rPr>
                      <m:t> →</m:t>
                    </m:r>
                    <m:r>
                      <m:rPr>
                        <m:sty m:val="p"/>
                      </m:rPr>
                      <a:rPr lang="en-US" sz="1800">
                        <a:solidFill>
                          <a:schemeClr val="tx1"/>
                        </a:solidFill>
                        <a:effectLst/>
                        <a:latin typeface="Cambria Math" panose="02040503050406030204" pitchFamily="18" charset="0"/>
                        <a:ea typeface="Times New Roman" panose="02020603050405020304" pitchFamily="18" charset="0"/>
                      </a:rPr>
                      <m:t>R</m:t>
                    </m:r>
                  </m:oMath>
                </a14:m>
                <a:r>
                  <a:rPr lang="en-US" sz="1800" dirty="0">
                    <a:solidFill>
                      <a:schemeClr val="tx1"/>
                    </a:solidFill>
                    <a:effectLst/>
                    <a:latin typeface="Times New Roman" panose="02020603050405020304" pitchFamily="18" charset="0"/>
                    <a:ea typeface="Times New Roman" panose="02020603050405020304" pitchFamily="18" charset="0"/>
                  </a:rPr>
                  <a:t>. Suppose a partial ordering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exists in the input space </a:t>
                </a:r>
                <a14:m>
                  <m:oMath xmlns:m="http://schemas.openxmlformats.org/officeDocument/2006/math">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R</m:t>
                        </m:r>
                      </m:e>
                      <m:sup>
                        <m:r>
                          <a:rPr lang="en-US" sz="1800" i="1">
                            <a:solidFill>
                              <a:schemeClr val="tx1"/>
                            </a:solidFill>
                            <a:effectLst/>
                            <a:latin typeface="Cambria Math" panose="02040503050406030204" pitchFamily="18" charset="0"/>
                            <a:ea typeface="Times New Roman" panose="02020603050405020304" pitchFamily="18" charset="0"/>
                          </a:rPr>
                          <m:t>𝑛</m:t>
                        </m:r>
                      </m:sup>
                    </m:sSup>
                  </m:oMath>
                </a14:m>
                <a:r>
                  <a:rPr lang="en-US" sz="1800" dirty="0">
                    <a:solidFill>
                      <a:schemeClr val="tx1"/>
                    </a:solidFill>
                    <a:effectLst/>
                    <a:latin typeface="Times New Roman" panose="02020603050405020304" pitchFamily="18" charset="0"/>
                    <a:ea typeface="Times New Roman" panose="02020603050405020304" pitchFamily="18" charset="0"/>
                  </a:rPr>
                  <a:t> and a linear ordering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is defined over the space R. The function f is said to be monotonic if the following expression holds: x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y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𝑓</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𝑓</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for any x and y; where the partial order,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 is defined such that for x=(x1; x2; ...; </a:t>
                </a:r>
                <a:r>
                  <a:rPr lang="en-US" sz="1800" dirty="0" err="1">
                    <a:solidFill>
                      <a:schemeClr val="tx1"/>
                    </a:solidFill>
                    <a:effectLst/>
                    <a:latin typeface="Times New Roman" panose="02020603050405020304" pitchFamily="18" charset="0"/>
                    <a:ea typeface="Times New Roman" panose="02020603050405020304" pitchFamily="18" charset="0"/>
                  </a:rPr>
                  <a:t>xn</a:t>
                </a:r>
                <a:r>
                  <a:rPr lang="en-US" sz="1800" dirty="0">
                    <a:solidFill>
                      <a:schemeClr val="tx1"/>
                    </a:solidFill>
                    <a:effectLst/>
                    <a:latin typeface="Times New Roman" panose="02020603050405020304" pitchFamily="18" charset="0"/>
                    <a:ea typeface="Times New Roman" panose="02020603050405020304" pitchFamily="18" charset="0"/>
                  </a:rPr>
                  <a:t>), and y =(y1; y2; ...; </a:t>
                </a:r>
                <a:r>
                  <a:rPr lang="en-US" sz="1800" dirty="0" err="1">
                    <a:solidFill>
                      <a:schemeClr val="tx1"/>
                    </a:solidFill>
                    <a:effectLst/>
                    <a:latin typeface="Times New Roman" panose="02020603050405020304" pitchFamily="18" charset="0"/>
                    <a:ea typeface="Times New Roman" panose="02020603050405020304" pitchFamily="18" charset="0"/>
                  </a:rPr>
                  <a:t>yn</a:t>
                </a:r>
                <a:r>
                  <a:rPr lang="en-US" sz="1800" dirty="0">
                    <a:solidFill>
                      <a:schemeClr val="tx1"/>
                    </a:solidFill>
                    <a:effectLst/>
                    <a:latin typeface="Times New Roman" panose="02020603050405020304" pitchFamily="18" charset="0"/>
                    <a:ea typeface="Times New Roman" panose="02020603050405020304" pitchFamily="18" charset="0"/>
                  </a:rPr>
                  <a:t>), we say x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y if and only if </a:t>
                </a:r>
                <a14:m>
                  <m:oMath xmlns:m="http://schemas.openxmlformats.org/officeDocument/2006/math">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oMath>
                </a14:m>
                <a:r>
                  <a:rPr lang="en-US" sz="1800" dirty="0">
                    <a:solidFill>
                      <a:schemeClr val="tx1"/>
                    </a:solidFill>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oMath>
                </a14:m>
                <a:r>
                  <a:rPr lang="en-US" sz="1800" dirty="0">
                    <a:solidFill>
                      <a:schemeClr val="tx1"/>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oMath>
                </a14:m>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i</a:t>
                </a:r>
                <a:r>
                  <a:rPr lang="en-US" sz="1800" dirty="0">
                    <a:solidFill>
                      <a:schemeClr val="tx1"/>
                    </a:solidFill>
                    <a:effectLst/>
                    <a:latin typeface="Times New Roman" panose="02020603050405020304" pitchFamily="18" charset="0"/>
                    <a:ea typeface="Times New Roman" panose="02020603050405020304" pitchFamily="18" charset="0"/>
                  </a:rPr>
                  <a:t> for</a:t>
                </a:r>
                <a:r>
                  <a:rPr lang="en-US" sz="1800" dirty="0">
                    <a:solidFill>
                      <a:schemeClr val="tx1"/>
                    </a:solidFill>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i</a:t>
                </a:r>
                <a:r>
                  <a:rPr lang="en-US" sz="1800" dirty="0">
                    <a:solidFill>
                      <a:schemeClr val="tx1"/>
                    </a:solidFill>
                    <a:effectLst/>
                    <a:latin typeface="Times New Roman" panose="02020603050405020304" pitchFamily="18" charset="0"/>
                    <a:ea typeface="Times New Roman" panose="02020603050405020304" pitchFamily="18" charset="0"/>
                  </a:rPr>
                  <a:t> = 1,...,n.</a:t>
                </a:r>
              </a:p>
              <a:p>
                <a:pPr marL="0" marR="0">
                  <a:lnSpc>
                    <a:spcPct val="11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rPr>
                  <a:t>Then we want our monotonicity constraints to be:</a:t>
                </a:r>
              </a:p>
              <a:p>
                <a:pPr marL="0" marR="0" indent="0">
                  <a:lnSpc>
                    <a:spcPct val="110000"/>
                  </a:lnSpc>
                  <a:spcBef>
                    <a:spcPts val="0"/>
                  </a:spcBef>
                  <a:spcAft>
                    <a:spcPts val="750"/>
                  </a:spcAft>
                  <a:buNone/>
                </a:pPr>
                <a14:m>
                  <m:oMathPara xmlns:m="http://schemas.openxmlformats.org/officeDocument/2006/math">
                    <m:oMathParaPr>
                      <m:jc m:val="centerGroup"/>
                    </m:oMathParaPr>
                    <m:oMath xmlns:m="http://schemas.openxmlformats.org/officeDocument/2006/math">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r>
                        <a:rPr lang="en-US" sz="1800">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110000"/>
                  </a:lnSpc>
                  <a:spcBef>
                    <a:spcPts val="0"/>
                  </a:spcBef>
                  <a:spcAft>
                    <a:spcPts val="750"/>
                  </a:spcAft>
                  <a:buNone/>
                </a:pPr>
                <a14:m>
                  <m:oMathPara xmlns:m="http://schemas.openxmlformats.org/officeDocument/2006/math">
                    <m:oMathParaPr>
                      <m:jc m:val="centerGroup"/>
                    </m:oMathParaPr>
                    <m:oMath xmlns:m="http://schemas.openxmlformats.org/officeDocument/2006/math">
                      <m:r>
                        <m:rPr>
                          <m:sty m:val="p"/>
                        </m:rPr>
                        <a:rPr lang="en-US" sz="1800">
                          <a:solidFill>
                            <a:schemeClr val="tx1"/>
                          </a:solidFill>
                          <a:effectLst/>
                          <a:latin typeface="Cambria Math" panose="02040503050406030204" pitchFamily="18" charset="0"/>
                          <a:ea typeface="Times New Roman" panose="02020603050405020304" pitchFamily="18" charset="0"/>
                        </a:rPr>
                        <m:t>for</m:t>
                      </m:r>
                      <m:r>
                        <a:rPr lang="en-US" sz="1800">
                          <a:solidFill>
                            <a:schemeClr val="tx1"/>
                          </a:solidFill>
                          <a:effectLst/>
                          <a:latin typeface="Cambria Math" panose="02040503050406030204" pitchFamily="18" charset="0"/>
                          <a:ea typeface="Times New Roman" panose="02020603050405020304" pitchFamily="18" charset="0"/>
                        </a:rPr>
                        <m:t> </m:t>
                      </m:r>
                      <m:r>
                        <m:rPr>
                          <m:sty m:val="p"/>
                        </m:rPr>
                        <a:rPr lang="en-US" sz="1800">
                          <a:solidFill>
                            <a:schemeClr val="tx1"/>
                          </a:solidFill>
                          <a:effectLst/>
                          <a:latin typeface="Cambria Math" panose="02040503050406030204" pitchFamily="18" charset="0"/>
                          <a:ea typeface="Times New Roman" panose="02020603050405020304" pitchFamily="18" charset="0"/>
                        </a:rPr>
                        <m:t>all</m:t>
                      </m:r>
                      <m:r>
                        <a:rPr lang="en-US" sz="1800">
                          <a:solidFill>
                            <a:schemeClr val="tx1"/>
                          </a:solidFill>
                          <a:effectLst/>
                          <a:latin typeface="Cambria Math" panose="02040503050406030204" pitchFamily="18" charset="0"/>
                          <a:ea typeface="Times New Roman" panose="02020603050405020304" pitchFamily="18" charset="0"/>
                        </a:rPr>
                        <m:t> </m:t>
                      </m:r>
                      <m:r>
                        <m:rPr>
                          <m:sty m:val="p"/>
                        </m:rPr>
                        <a:rPr lang="en-US" sz="1800">
                          <a:solidFill>
                            <a:schemeClr val="tx1"/>
                          </a:solidFill>
                          <a:effectLst/>
                          <a:latin typeface="Cambria Math" panose="02040503050406030204" pitchFamily="18" charset="0"/>
                          <a:ea typeface="Times New Roman" panose="02020603050405020304" pitchFamily="18" charset="0"/>
                        </a:rPr>
                        <m:t>observed</m:t>
                      </m:r>
                      <m:r>
                        <a:rPr lang="en-US" sz="1800">
                          <a:solidFill>
                            <a:schemeClr val="tx1"/>
                          </a:solidFill>
                          <a:effectLst/>
                          <a:latin typeface="Cambria Math" panose="02040503050406030204" pitchFamily="18" charset="0"/>
                          <a:ea typeface="Times New Roman" panose="02020603050405020304" pitchFamily="18" charset="0"/>
                        </a:rPr>
                        <m:t> </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r>
                        <a:rPr lang="en-US" sz="1800">
                          <a:solidFill>
                            <a:schemeClr val="tx1"/>
                          </a:solidFill>
                          <a:effectLst/>
                          <a:latin typeface="Cambria Math" panose="02040503050406030204" pitchFamily="18" charset="0"/>
                          <a:ea typeface="Times New Roman" panose="02020603050405020304" pitchFamily="18" charset="0"/>
                        </a:rPr>
                        <m:t>≤ </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r>
                        <a:rPr lang="en-US" sz="1800">
                          <a:solidFill>
                            <a:schemeClr val="tx1"/>
                          </a:solidFill>
                          <a:effectLst/>
                          <a:latin typeface="Cambria Math" panose="02040503050406030204" pitchFamily="18" charset="0"/>
                          <a:ea typeface="Times New Roman" panose="02020603050405020304" pitchFamily="18" charset="0"/>
                        </a:rPr>
                        <m:t>; </m:t>
                      </m:r>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 = 1; ...; </m:t>
                      </m:r>
                      <m:r>
                        <m:rPr>
                          <m:sty m:val="p"/>
                        </m:rPr>
                        <a:rPr lang="en-US" sz="1800">
                          <a:solidFill>
                            <a:schemeClr val="tx1"/>
                          </a:solidFill>
                          <a:effectLst/>
                          <a:latin typeface="Cambria Math" panose="02040503050406030204" pitchFamily="18" charset="0"/>
                          <a:ea typeface="Times New Roman" panose="02020603050405020304" pitchFamily="18" charset="0"/>
                        </a:rPr>
                        <m:t>M</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750"/>
                  </a:spcAft>
                  <a:buNone/>
                </a:pP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39B1060E-3364-4741-BE08-18E23FCA8CBF}"/>
                  </a:ext>
                </a:extLst>
              </p:cNvPr>
              <p:cNvSpPr>
                <a:spLocks noGrp="1" noRot="1" noChangeAspect="1" noMove="1" noResize="1" noEditPoints="1" noAdjustHandles="1" noChangeArrowheads="1" noChangeShapeType="1" noTextEdit="1"/>
              </p:cNvSpPr>
              <p:nvPr>
                <p:ph idx="1"/>
              </p:nvPr>
            </p:nvSpPr>
            <p:spPr>
              <a:xfrm>
                <a:off x="961711" y="2039816"/>
                <a:ext cx="10268578" cy="510178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619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9C56-2B27-403C-992F-7A31643C07A4}"/>
              </a:ext>
            </a:extLst>
          </p:cNvPr>
          <p:cNvSpPr>
            <a:spLocks noGrp="1"/>
          </p:cNvSpPr>
          <p:nvPr>
            <p:ph type="title"/>
          </p:nvPr>
        </p:nvSpPr>
        <p:spPr/>
        <p:txBody>
          <a:bodyPr/>
          <a:lstStyle/>
          <a:p>
            <a:r>
              <a:rPr lang="en-US" dirty="0"/>
              <a:t>Minimize monotonicity violations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347EFE-7D91-41DD-8512-6CBD533D095A}"/>
                  </a:ext>
                </a:extLst>
              </p:cNvPr>
              <p:cNvSpPr>
                <a:spLocks noGrp="1"/>
              </p:cNvSpPr>
              <p:nvPr>
                <p:ph idx="1"/>
              </p:nvPr>
            </p:nvSpPr>
            <p:spPr>
              <a:xfrm>
                <a:off x="643095" y="1417638"/>
                <a:ext cx="10682505" cy="5344903"/>
              </a:xfrm>
            </p:spPr>
            <p:txBody>
              <a:bodyPr>
                <a:normAutofit/>
              </a:bodyPr>
              <a:lstStyle/>
              <a:p>
                <a:pPr marL="0" marR="0" indent="0">
                  <a:lnSpc>
                    <a:spcPct val="200000"/>
                  </a:lnSpc>
                  <a:spcBef>
                    <a:spcPts val="0"/>
                  </a:spcBef>
                  <a:spcAft>
                    <a:spcPts val="750"/>
                  </a:spcAft>
                  <a:buNone/>
                </a:pPr>
                <a:r>
                  <a:rPr lang="en-US" sz="1800" dirty="0">
                    <a:solidFill>
                      <a:schemeClr val="tx1"/>
                    </a:solidFill>
                    <a:effectLst/>
                    <a:latin typeface="Times New Roman" panose="02020603050405020304" pitchFamily="18" charset="0"/>
                    <a:ea typeface="Times New Roman" panose="02020603050405020304" pitchFamily="18" charset="0"/>
                  </a:rPr>
                  <a:t>There is obviously no function that will achieve this on randomly disturbed data such as stock returns but we would like to minimize the violations. </a:t>
                </a:r>
              </a:p>
              <a:p>
                <a:pPr marL="0" marR="0">
                  <a:lnSpc>
                    <a:spcPct val="20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rPr>
                  <a:t>To do this we want to minimize the following error function: </a:t>
                </a:r>
              </a:p>
              <a:p>
                <a:pPr marL="0" marR="0" indent="0">
                  <a:lnSpc>
                    <a:spcPct val="20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𝑒</m:t>
                      </m:r>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r>
                        <a:rPr lang="en-US" sz="1800" i="1">
                          <a:solidFill>
                            <a:schemeClr val="tx1"/>
                          </a:solidFill>
                          <a:effectLst/>
                          <a:latin typeface="Cambria Math" panose="02040503050406030204" pitchFamily="18" charset="0"/>
                          <a:ea typeface="Times New Roman" panose="02020603050405020304" pitchFamily="18" charset="0"/>
                        </a:rPr>
                        <m:t>)=</m:t>
                      </m:r>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eqArr>
                            <m:eqArrPr>
                              <m:ctrlPr>
                                <a:rPr lang="en-US" sz="1800" i="1">
                                  <a:solidFill>
                                    <a:schemeClr val="tx1"/>
                                  </a:solidFill>
                                  <a:effectLst/>
                                  <a:latin typeface="Cambria Math" panose="02040503050406030204" pitchFamily="18" charset="0"/>
                                  <a:ea typeface="Times New Roman" panose="02020603050405020304" pitchFamily="18" charset="0"/>
                                </a:rPr>
                              </m:ctrlPr>
                            </m:eqArrPr>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r>
                                <a:rPr lang="en-US" sz="1800" i="1">
                                  <a:solidFill>
                                    <a:schemeClr val="tx1"/>
                                  </a:solidFill>
                                  <a:effectLst/>
                                  <a:latin typeface="Cambria Math" panose="02040503050406030204" pitchFamily="18" charset="0"/>
                                  <a:ea typeface="Times New Roman" panose="02020603050405020304" pitchFamily="18" charset="0"/>
                                </a:rPr>
                                <m:t> −</m:t>
                              </m:r>
                              <m:r>
                                <a:rPr lang="en-US" sz="1800">
                                  <a:solidFill>
                                    <a:schemeClr val="tx1"/>
                                  </a:solidFill>
                                  <a:effectLst/>
                                  <a:latin typeface="Cambria Math" panose="02040503050406030204" pitchFamily="18" charset="0"/>
                                  <a:ea typeface="Times New Roman" panose="02020603050405020304" pitchFamily="18" charset="0"/>
                                </a:rPr>
                                <m:t> </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r>
                                <a:rPr lang="en-US" sz="1800">
                                  <a:solidFill>
                                    <a:schemeClr val="tx1"/>
                                  </a:solidFill>
                                  <a:effectLst/>
                                  <a:latin typeface="Cambria Math" panose="02040503050406030204" pitchFamily="18" charset="0"/>
                                  <a:ea typeface="Times New Roman" panose="02020603050405020304" pitchFamily="18" charset="0"/>
                                </a:rPr>
                                <m:t> </m:t>
                              </m:r>
                              <m:r>
                                <m:rPr>
                                  <m:sty m:val="p"/>
                                </m:rPr>
                                <a:rPr lang="en-US" sz="1800">
                                  <a:solidFill>
                                    <a:schemeClr val="tx1"/>
                                  </a:solidFill>
                                  <a:effectLst/>
                                  <a:latin typeface="Cambria Math" panose="02040503050406030204" pitchFamily="18" charset="0"/>
                                  <a:ea typeface="Times New Roman" panose="02020603050405020304" pitchFamily="18" charset="0"/>
                                </a:rPr>
                                <m:t>if</m:t>
                              </m:r>
                              <m:r>
                                <a:rPr lang="en-US" sz="1800">
                                  <a:solidFill>
                                    <a:schemeClr val="tx1"/>
                                  </a:solidFill>
                                  <a:effectLst/>
                                  <a:latin typeface="Cambria Math" panose="02040503050406030204" pitchFamily="18" charset="0"/>
                                  <a:ea typeface="Times New Roman" panose="02020603050405020304" pitchFamily="18" charset="0"/>
                                </a:rPr>
                                <m:t> </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r>
                                <a:rPr lang="en-US" sz="1800">
                                  <a:solidFill>
                                    <a:schemeClr val="tx1"/>
                                  </a:solidFill>
                                  <a:effectLst/>
                                  <a:latin typeface="Cambria Math" panose="02040503050406030204" pitchFamily="18" charset="0"/>
                                  <a:ea typeface="Times New Roman" panose="02020603050405020304" pitchFamily="18" charset="0"/>
                                </a:rPr>
                                <m:t>≥ </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𝛽</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e>
                              </m:d>
                              <m:r>
                                <a:rPr lang="en-US" sz="1800">
                                  <a:solidFill>
                                    <a:schemeClr val="tx1"/>
                                  </a:solidFill>
                                  <a:effectLst/>
                                  <a:latin typeface="Cambria Math" panose="02040503050406030204" pitchFamily="18" charset="0"/>
                                  <a:ea typeface="Times New Roman" panose="02020603050405020304" pitchFamily="18" charset="0"/>
                                </a:rPr>
                                <m:t>  </m:t>
                              </m:r>
                            </m:e>
                            <m:e>
                              <m:r>
                                <a:rPr lang="en-US" sz="1800" i="1">
                                  <a:solidFill>
                                    <a:schemeClr val="tx1"/>
                                  </a:solidFill>
                                  <a:effectLst/>
                                  <a:latin typeface="Cambria Math" panose="02040503050406030204" pitchFamily="18" charset="0"/>
                                  <a:ea typeface="Times New Roman" panose="02020603050405020304" pitchFamily="18" charset="0"/>
                                </a:rPr>
                                <m:t>0 </m:t>
                              </m:r>
                              <m:r>
                                <a:rPr lang="en-US" sz="1800" i="1">
                                  <a:solidFill>
                                    <a:schemeClr val="tx1"/>
                                  </a:solidFill>
                                  <a:effectLst/>
                                  <a:latin typeface="Cambria Math" panose="02040503050406030204" pitchFamily="18" charset="0"/>
                                  <a:ea typeface="Times New Roman" panose="02020603050405020304" pitchFamily="18" charset="0"/>
                                </a:rPr>
                                <m:t>𝑜𝑡h𝑒𝑟𝑤𝑖𝑠𝑒</m:t>
                              </m:r>
                            </m:e>
                          </m:eqArr>
                        </m:e>
                      </m:d>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If we recall though, the </a:t>
                </a:r>
                <a14:m>
                  <m:oMath xmlns:m="http://schemas.openxmlformats.org/officeDocument/2006/math">
                    <m:sSup>
                      <m:sSupPr>
                        <m:ctrlPr>
                          <a:rPr lang="en-US" i="1">
                            <a:solidFill>
                              <a:schemeClr val="tx1"/>
                            </a:solidFill>
                            <a:effectLst/>
                            <a:latin typeface="Cambria Math" panose="02040503050406030204" pitchFamily="18" charset="0"/>
                          </a:rPr>
                        </m:ctrlPr>
                      </m:sSup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US" i="1">
                            <a:solidFill>
                              <a:schemeClr val="tx1"/>
                            </a:solidFill>
                            <a:effectLst/>
                            <a:latin typeface="Cambria Math" panose="02040503050406030204" pitchFamily="18" charset="0"/>
                          </a:rPr>
                        </m:ctrlPr>
                      </m:dPr>
                      <m:e>
                        <m:bar>
                          <m:barPr>
                            <m:ctrlPr>
                              <a:rPr lang="en-US" i="1">
                                <a:solidFill>
                                  <a:schemeClr val="tx1"/>
                                </a:solidFill>
                                <a:effectLst/>
                                <a:latin typeface="Cambria Math" panose="02040503050406030204" pitchFamily="18" charset="0"/>
                              </a:rPr>
                            </m:ctrlPr>
                          </m:bar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bar>
                      </m:e>
                    </m:d>
                  </m:oMath>
                </a14:m>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we are trying to restrict to be monotonic actually has the form </a:t>
                </a:r>
                <a14:m>
                  <m:oMath xmlns:m="http://schemas.openxmlformats.org/officeDocument/2006/math">
                    <m:nary>
                      <m:naryPr>
                        <m:chr m:val="∑"/>
                        <m:limLoc m:val="undOvr"/>
                        <m:ctrlPr>
                          <a:rPr lang="en-US" i="1">
                            <a:solidFill>
                              <a:schemeClr val="tx1"/>
                            </a:solidFill>
                            <a:effectLst/>
                            <a:latin typeface="Cambria Math" panose="02040503050406030204" pitchFamily="18" charset="0"/>
                          </a:rPr>
                        </m:ctrlPr>
                      </m:naryPr>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𝑁</m:t>
                        </m:r>
                      </m:sup>
                      <m:e>
                        <m:nary>
                          <m:naryPr>
                            <m:chr m:val="∑"/>
                            <m:limLoc m:val="undOvr"/>
                            <m:ctrlPr>
                              <a:rPr lang="en-US" i="1">
                                <a:solidFill>
                                  <a:schemeClr val="tx1"/>
                                </a:solidFill>
                                <a:effectLst/>
                                <a:latin typeface="Cambria Math" panose="02040503050406030204" pitchFamily="18" charset="0"/>
                              </a:rPr>
                            </m:ctrlPr>
                          </m:naryPr>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𝑁</m:t>
                            </m:r>
                          </m:sup>
                          <m:e>
                            <m:r>
                              <a:rPr lang="en-US"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solidFill>
                                      <a:schemeClr val="tx1"/>
                                    </a:solidFill>
                                    <a:effectLst/>
                                    <a:latin typeface="Cambria Math" panose="02040503050406030204" pitchFamily="18" charset="0"/>
                                  </a:rPr>
                                </m:ctrlPr>
                              </m:dPr>
                              <m:e>
                                <m:sSub>
                                  <m:sSubPr>
                                    <m:ctrlPr>
                                      <a:rPr lang="en-US" i="1">
                                        <a:solidFill>
                                          <a:schemeClr val="tx1"/>
                                        </a:solidFill>
                                        <a:effectLst/>
                                        <a:latin typeface="Cambria Math" panose="02040503050406030204" pitchFamily="18" charset="0"/>
                                      </a:rPr>
                                    </m:ctrlPr>
                                  </m:sSub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chemeClr val="tx1"/>
                                        </a:solidFill>
                                        <a:effectLst/>
                                        <a:latin typeface="Cambria Math" panose="02040503050406030204" pitchFamily="18" charset="0"/>
                                      </a:rPr>
                                    </m:ctrlPr>
                                  </m:sSubSup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i="1">
                                    <a:solidFill>
                                      <a:schemeClr val="tx1"/>
                                    </a:solidFill>
                                    <a:effectLst/>
                                    <a:latin typeface="Cambria Math" panose="02040503050406030204" pitchFamily="18" charset="0"/>
                                  </a:rPr>
                                </m:ctrlPr>
                              </m:dPr>
                              <m:e>
                                <m:sSub>
                                  <m:sSubPr>
                                    <m:ctrlPr>
                                      <a:rPr lang="en-US" i="1">
                                        <a:solidFill>
                                          <a:schemeClr val="tx1"/>
                                        </a:solidFill>
                                        <a:effectLst/>
                                        <a:latin typeface="Cambria Math" panose="02040503050406030204" pitchFamily="18" charset="0"/>
                                      </a:rPr>
                                    </m:ctrlPr>
                                  </m:sSub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chemeClr val="tx1"/>
                                        </a:solidFill>
                                        <a:effectLst/>
                                        <a:latin typeface="Cambria Math" panose="02040503050406030204" pitchFamily="18" charset="0"/>
                                      </a:rPr>
                                    </m:ctrlPr>
                                  </m:sSubSup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up>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𝐾</m:t>
                            </m:r>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chemeClr val="tx1"/>
                                    </a:solidFill>
                                    <a:effectLst/>
                                    <a:latin typeface="Cambria Math" panose="02040503050406030204" pitchFamily="18" charset="0"/>
                                  </a:rPr>
                                </m:ctrlPr>
                              </m:sSub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chemeClr val="tx1"/>
                                    </a:solidFill>
                                    <a:effectLst/>
                                    <a:latin typeface="Cambria Math" panose="02040503050406030204" pitchFamily="18" charset="0"/>
                                  </a:rPr>
                                </m:ctrlPr>
                              </m:sSubPr>
                              <m:e>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e>
                        </m:nary>
                      </m:e>
                    </m:nary>
                  </m:oMath>
                </a14:m>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where </a:t>
                </a:r>
                <a14:m>
                  <m:oMath xmlns:m="http://schemas.openxmlformats.org/officeDocument/2006/math">
                    <m:r>
                      <m:rPr>
                        <m:sty m:val="p"/>
                      </m:rPr>
                      <a:rPr lang="en-US" b="0" i="0" smtClean="0">
                        <a:solidFill>
                          <a:schemeClr val="tx1"/>
                        </a:solidFill>
                        <a:latin typeface="Cambria Math" panose="02040503050406030204" pitchFamily="18" charset="0"/>
                      </a:rPr>
                      <m:t>K</m:t>
                    </m:r>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𝑖</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𝑗</m:t>
                        </m:r>
                      </m:sub>
                    </m:sSub>
                    <m:r>
                      <a:rPr lang="en-US" b="0">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is an inner product of the </a:t>
                </a:r>
                <a14:m>
                  <m:oMath xmlns:m="http://schemas.openxmlformats.org/officeDocument/2006/math">
                    <m:r>
                      <a:rPr lang="en-US" b="0" i="1">
                        <a:solidFill>
                          <a:schemeClr val="tx1"/>
                        </a:solidFill>
                        <a:latin typeface="Cambria Math" panose="02040503050406030204" pitchFamily="18" charset="0"/>
                      </a:rPr>
                      <m:t>𝜑</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𝑥</m:t>
                        </m:r>
                      </m:e>
                    </m:d>
                  </m:oMath>
                </a14:m>
                <a:r>
                  <a:rPr lang="en-US" dirty="0">
                    <a:solidFill>
                      <a:schemeClr val="tx1"/>
                    </a:solidFill>
                    <a:latin typeface="Times New Roman" panose="02020603050405020304" pitchFamily="18" charset="0"/>
                    <a:cs typeface="Times New Roman" panose="02020603050405020304" pitchFamily="18" charset="0"/>
                  </a:rPr>
                  <a:t>, thus we want to preserve monotonicity in the kernel which should be easier</a:t>
                </a:r>
              </a:p>
            </p:txBody>
          </p:sp>
        </mc:Choice>
        <mc:Fallback>
          <p:sp>
            <p:nvSpPr>
              <p:cNvPr id="3" name="Content Placeholder 2">
                <a:extLst>
                  <a:ext uri="{FF2B5EF4-FFF2-40B4-BE49-F238E27FC236}">
                    <a16:creationId xmlns:a16="http://schemas.microsoft.com/office/drawing/2014/main" id="{31347EFE-7D91-41DD-8512-6CBD533D095A}"/>
                  </a:ext>
                </a:extLst>
              </p:cNvPr>
              <p:cNvSpPr>
                <a:spLocks noGrp="1" noRot="1" noChangeAspect="1" noMove="1" noResize="1" noEditPoints="1" noAdjustHandles="1" noChangeArrowheads="1" noChangeShapeType="1" noTextEdit="1"/>
              </p:cNvSpPr>
              <p:nvPr>
                <p:ph idx="1"/>
              </p:nvPr>
            </p:nvSpPr>
            <p:spPr>
              <a:xfrm>
                <a:off x="643095" y="1417638"/>
                <a:ext cx="10682505" cy="534490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023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DF9-2E74-4813-896F-F748BD74DE96}"/>
              </a:ext>
            </a:extLst>
          </p:cNvPr>
          <p:cNvSpPr>
            <a:spLocks noGrp="1"/>
          </p:cNvSpPr>
          <p:nvPr>
            <p:ph type="title"/>
          </p:nvPr>
        </p:nvSpPr>
        <p:spPr/>
        <p:txBody>
          <a:bodyPr/>
          <a:lstStyle/>
          <a:p>
            <a:r>
              <a:rPr lang="en-US"/>
              <a:t>Support Vector Regression</a:t>
            </a:r>
            <a:endParaRPr lang="en-US" dirty="0"/>
          </a:p>
        </p:txBody>
      </p:sp>
      <p:sp>
        <p:nvSpPr>
          <p:cNvPr id="3" name="Content Placeholder 2">
            <a:extLst>
              <a:ext uri="{FF2B5EF4-FFF2-40B4-BE49-F238E27FC236}">
                <a16:creationId xmlns:a16="http://schemas.microsoft.com/office/drawing/2014/main" id="{2A282D96-30A7-42E0-9792-4EC389B19249}"/>
              </a:ext>
            </a:extLst>
          </p:cNvPr>
          <p:cNvSpPr>
            <a:spLocks noGrp="1"/>
          </p:cNvSpPr>
          <p:nvPr>
            <p:ph idx="1"/>
          </p:nvPr>
        </p:nvSpPr>
        <p:spPr/>
        <p:txBody>
          <a:bodyPr>
            <a:normAutofit/>
          </a:bodyPr>
          <a:lstStyle/>
          <a:p>
            <a:r>
              <a:rPr lang="en-US" sz="1800" b="1">
                <a:effectLst/>
                <a:latin typeface="Arial" panose="020B0604020202020204" pitchFamily="34" charset="0"/>
                <a:ea typeface="Calibri" panose="020F0502020204030204" pitchFamily="34" charset="0"/>
              </a:rPr>
              <a:t>Support-vector machines</a:t>
            </a:r>
            <a:r>
              <a:rPr lang="en-US" sz="1800">
                <a:effectLst/>
                <a:latin typeface="Arial" panose="020B0604020202020204" pitchFamily="34"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(SVMs, also support-vector networks) are supervised learning models with associated learning algorithms that analyze data for classification and regression analysis</a:t>
            </a:r>
          </a:p>
          <a:p>
            <a:r>
              <a:rPr lang="en-US" sz="1800">
                <a:effectLst/>
                <a:latin typeface="Times New Roman" panose="02020603050405020304" pitchFamily="18" charset="0"/>
                <a:ea typeface="Calibri" panose="020F0502020204030204" pitchFamily="34" charset="0"/>
              </a:rPr>
              <a:t>, SVMs can efficiently perform a non-linear classification and regression using what is called the kernel trick, implicitly mapping their inputs into high-dimensional feature spaces</a:t>
            </a:r>
          </a:p>
          <a:p>
            <a:r>
              <a:rPr lang="en-US" sz="1800">
                <a:latin typeface="Times New Roman" panose="02020603050405020304" pitchFamily="18" charset="0"/>
                <a:ea typeface="Calibri" panose="020F0502020204030204" pitchFamily="34" charset="0"/>
              </a:rPr>
              <a:t>K</a:t>
            </a:r>
            <a:r>
              <a:rPr lang="en-US" sz="1800">
                <a:effectLst/>
                <a:latin typeface="Times New Roman" panose="02020603050405020304" pitchFamily="18" charset="0"/>
                <a:ea typeface="Calibri" panose="020F0502020204030204" pitchFamily="34" charset="0"/>
              </a:rPr>
              <a:t>ernel functions enable them to operate in a high-dimensional, implicit feature space without ever computing the coordinates of the data in that space, but rather by simply computing the inner products between the images of all pairs of data in the feature space</a:t>
            </a:r>
          </a:p>
          <a:p>
            <a:r>
              <a:rPr lang="en-US" sz="1800">
                <a:latin typeface="Times New Roman" panose="02020603050405020304" pitchFamily="18" charset="0"/>
                <a:ea typeface="Calibri" panose="020F0502020204030204" pitchFamily="34" charset="0"/>
              </a:rPr>
              <a:t>C</a:t>
            </a:r>
            <a:r>
              <a:rPr lang="en-US" sz="1800">
                <a:effectLst/>
                <a:latin typeface="Times New Roman" panose="02020603050405020304" pitchFamily="18" charset="0"/>
                <a:ea typeface="Calibri" panose="020F0502020204030204" pitchFamily="34" charset="0"/>
              </a:rPr>
              <a:t>omputationally cheaper than the explicit computation of the coordinates</a:t>
            </a:r>
            <a:endParaRPr lang="en-US" dirty="0"/>
          </a:p>
        </p:txBody>
      </p:sp>
    </p:spTree>
    <p:extLst>
      <p:ext uri="{BB962C8B-B14F-4D97-AF65-F5344CB8AC3E}">
        <p14:creationId xmlns:p14="http://schemas.microsoft.com/office/powerpoint/2010/main" val="1276699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A8B5-DA28-4CD7-BEA9-CCA51CF97E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57EFA6-FB2C-4D4D-B60E-96643759F1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F86F35-8B73-4FDE-8C00-21EFAED610FA}"/>
              </a:ext>
            </a:extLst>
          </p:cNvPr>
          <p:cNvPicPr>
            <a:picLocks noChangeAspect="1"/>
          </p:cNvPicPr>
          <p:nvPr/>
        </p:nvPicPr>
        <p:blipFill>
          <a:blip r:embed="rId2"/>
          <a:stretch>
            <a:fillRect/>
          </a:stretch>
        </p:blipFill>
        <p:spPr>
          <a:xfrm>
            <a:off x="699168" y="1515017"/>
            <a:ext cx="11218805" cy="4020473"/>
          </a:xfrm>
          <a:prstGeom prst="rect">
            <a:avLst/>
          </a:prstGeom>
        </p:spPr>
      </p:pic>
    </p:spTree>
    <p:extLst>
      <p:ext uri="{BB962C8B-B14F-4D97-AF65-F5344CB8AC3E}">
        <p14:creationId xmlns:p14="http://schemas.microsoft.com/office/powerpoint/2010/main" val="65095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8A7B-C570-483B-AD0B-EB1DD1ED2825}"/>
              </a:ext>
            </a:extLst>
          </p:cNvPr>
          <p:cNvSpPr>
            <a:spLocks noGrp="1"/>
          </p:cNvSpPr>
          <p:nvPr>
            <p:ph type="title"/>
          </p:nvPr>
        </p:nvSpPr>
        <p:spPr/>
        <p:txBody>
          <a:bodyPr/>
          <a:lstStyle/>
          <a:p>
            <a:r>
              <a:rPr lang="en-US" dirty="0"/>
              <a:t>Zig-</a:t>
            </a:r>
            <a:r>
              <a:rPr lang="en-US" dirty="0" err="1"/>
              <a:t>zaging</a:t>
            </a:r>
            <a:r>
              <a:rPr lang="en-US" dirty="0"/>
              <a:t> is removed so that correlation between variables is more consistent</a:t>
            </a:r>
          </a:p>
        </p:txBody>
      </p:sp>
      <p:sp>
        <p:nvSpPr>
          <p:cNvPr id="3" name="Content Placeholder 2">
            <a:extLst>
              <a:ext uri="{FF2B5EF4-FFF2-40B4-BE49-F238E27FC236}">
                <a16:creationId xmlns:a16="http://schemas.microsoft.com/office/drawing/2014/main" id="{2198EB56-F1DB-4781-AA98-DF584347B5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D3761F-020A-4A10-917A-D4B96903785B}"/>
              </a:ext>
            </a:extLst>
          </p:cNvPr>
          <p:cNvPicPr>
            <a:picLocks noChangeAspect="1"/>
          </p:cNvPicPr>
          <p:nvPr/>
        </p:nvPicPr>
        <p:blipFill>
          <a:blip r:embed="rId2"/>
          <a:stretch>
            <a:fillRect/>
          </a:stretch>
        </p:blipFill>
        <p:spPr>
          <a:xfrm>
            <a:off x="171368" y="1593064"/>
            <a:ext cx="11849261" cy="4265734"/>
          </a:xfrm>
          <a:prstGeom prst="rect">
            <a:avLst/>
          </a:prstGeom>
        </p:spPr>
      </p:pic>
    </p:spTree>
    <p:extLst>
      <p:ext uri="{BB962C8B-B14F-4D97-AF65-F5344CB8AC3E}">
        <p14:creationId xmlns:p14="http://schemas.microsoft.com/office/powerpoint/2010/main" val="42311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E87C-938D-4844-BA04-46DD3844358A}"/>
              </a:ext>
            </a:extLst>
          </p:cNvPr>
          <p:cNvSpPr>
            <a:spLocks noGrp="1"/>
          </p:cNvSpPr>
          <p:nvPr>
            <p:ph type="title"/>
          </p:nvPr>
        </p:nvSpPr>
        <p:spPr/>
        <p:txBody>
          <a:bodyPr/>
          <a:lstStyle/>
          <a:p>
            <a:pPr algn="ctr"/>
            <a:r>
              <a:rPr lang="en-US" dirty="0"/>
              <a:t>Deriving solution to Monotonicity Constrained SVR</a:t>
            </a:r>
          </a:p>
        </p:txBody>
      </p:sp>
      <p:pic>
        <p:nvPicPr>
          <p:cNvPr id="4" name="Content Placeholder 3" descr="Text&#10;&#10;Description automatically generated">
            <a:extLst>
              <a:ext uri="{FF2B5EF4-FFF2-40B4-BE49-F238E27FC236}">
                <a16:creationId xmlns:a16="http://schemas.microsoft.com/office/drawing/2014/main" id="{BE27C667-E69C-49F2-A18E-92736AE7EDC7}"/>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1979" t="16049" r="25347" b="15741"/>
          <a:stretch/>
        </p:blipFill>
        <p:spPr bwMode="auto">
          <a:xfrm>
            <a:off x="1989574" y="2049079"/>
            <a:ext cx="7425732" cy="3554552"/>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B52CBC-76B6-41BB-8461-CA85C50C069E}"/>
                  </a:ext>
                </a:extLst>
              </p:cNvPr>
              <p:cNvSpPr txBox="1"/>
              <p:nvPr/>
            </p:nvSpPr>
            <p:spPr>
              <a:xfrm>
                <a:off x="9820588" y="2349639"/>
                <a:ext cx="1758462" cy="1754326"/>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Note that here W is used instead of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𝛽</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as used in my formulation of the problem</a:t>
                </a:r>
                <a:endParaRPr lang="en-US" dirty="0"/>
              </a:p>
            </p:txBody>
          </p:sp>
        </mc:Choice>
        <mc:Fallback>
          <p:sp>
            <p:nvSpPr>
              <p:cNvPr id="5" name="TextBox 4">
                <a:extLst>
                  <a:ext uri="{FF2B5EF4-FFF2-40B4-BE49-F238E27FC236}">
                    <a16:creationId xmlns:a16="http://schemas.microsoft.com/office/drawing/2014/main" id="{B4B52CBC-76B6-41BB-8461-CA85C50C069E}"/>
                  </a:ext>
                </a:extLst>
              </p:cNvPr>
              <p:cNvSpPr txBox="1">
                <a:spLocks noRot="1" noChangeAspect="1" noMove="1" noResize="1" noEditPoints="1" noAdjustHandles="1" noChangeArrowheads="1" noChangeShapeType="1" noTextEdit="1"/>
              </p:cNvSpPr>
              <p:nvPr/>
            </p:nvSpPr>
            <p:spPr>
              <a:xfrm>
                <a:off x="9820588" y="2349639"/>
                <a:ext cx="1758462" cy="1754326"/>
              </a:xfrm>
              <a:prstGeom prst="rect">
                <a:avLst/>
              </a:prstGeom>
              <a:blipFill>
                <a:blip r:embed="rId3"/>
                <a:stretch>
                  <a:fillRect l="-3125" t="-1736" b="-4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240173C-3456-4C6C-A3C4-D0FFDD90D482}"/>
                  </a:ext>
                </a:extLst>
              </p:cNvPr>
              <p:cNvSpPr txBox="1"/>
              <p:nvPr/>
            </p:nvSpPr>
            <p:spPr>
              <a:xfrm>
                <a:off x="1723292" y="5603631"/>
                <a:ext cx="8204479" cy="936347"/>
              </a:xfrm>
              <a:prstGeom prst="rect">
                <a:avLst/>
              </a:prstGeom>
              <a:noFill/>
            </p:spPr>
            <p:txBody>
              <a:bodyPr wrap="square" rtlCol="0">
                <a:spAutoFit/>
              </a:bodyPr>
              <a:lstStyle/>
              <a:p>
                <a:r>
                  <a:rPr lang="en-US" sz="1800" dirty="0">
                    <a:solidFill>
                      <a:schemeClr val="tx1"/>
                    </a:solidFill>
                    <a:effectLst/>
                    <a:latin typeface="Times New Roman" panose="02020603050405020304" pitchFamily="18" charset="0"/>
                    <a:ea typeface="Times New Roman" panose="02020603050405020304" pitchFamily="18" charset="0"/>
                  </a:rPr>
                  <a:t>Then the problem is trying to preserve the Monotonicity of M observations in the data for which an ordering </a:t>
                </a:r>
                <a14:m>
                  <m:oMath xmlns:m="http://schemas.openxmlformats.org/officeDocument/2006/math">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r>
                      <a:rPr lang="en-US" sz="1800">
                        <a:solidFill>
                          <a:schemeClr val="tx1"/>
                        </a:solidFill>
                        <a:effectLst/>
                        <a:latin typeface="Cambria Math" panose="02040503050406030204" pitchFamily="18" charset="0"/>
                        <a:ea typeface="Times New Roman" panose="02020603050405020304" pitchFamily="18" charset="0"/>
                      </a:rPr>
                      <m:t>≤ </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r>
                          <a:rPr lang="en-US" sz="1800" i="1">
                            <a:solidFill>
                              <a:schemeClr val="tx1"/>
                            </a:solidFill>
                            <a:effectLst/>
                            <a:latin typeface="Cambria Math" panose="02040503050406030204" pitchFamily="18" charset="0"/>
                            <a:ea typeface="Times New Roman" panose="02020603050405020304" pitchFamily="18" charset="0"/>
                          </a:rPr>
                          <m:t>𝑥</m:t>
                        </m:r>
                      </m:e>
                    </m:bar>
                  </m:oMath>
                </a14:m>
                <a:r>
                  <a:rPr lang="en-US" sz="1800" dirty="0">
                    <a:solidFill>
                      <a:schemeClr val="tx1"/>
                    </a:solidFill>
                    <a:effectLst/>
                    <a:latin typeface="Times New Roman" panose="02020603050405020304" pitchFamily="18" charset="0"/>
                    <a:ea typeface="Times New Roman" panose="02020603050405020304" pitchFamily="18" charset="0"/>
                  </a:rPr>
                  <a:t> can be placed on them.</a:t>
                </a:r>
              </a:p>
              <a:p>
                <a:endParaRPr lang="en-US" dirty="0">
                  <a:solidFill>
                    <a:schemeClr val="tx1"/>
                  </a:solidFill>
                </a:endParaRPr>
              </a:p>
            </p:txBody>
          </p:sp>
        </mc:Choice>
        <mc:Fallback>
          <p:sp>
            <p:nvSpPr>
              <p:cNvPr id="6" name="TextBox 5">
                <a:extLst>
                  <a:ext uri="{FF2B5EF4-FFF2-40B4-BE49-F238E27FC236}">
                    <a16:creationId xmlns:a16="http://schemas.microsoft.com/office/drawing/2014/main" id="{4240173C-3456-4C6C-A3C4-D0FFDD90D482}"/>
                  </a:ext>
                </a:extLst>
              </p:cNvPr>
              <p:cNvSpPr txBox="1">
                <a:spLocks noRot="1" noChangeAspect="1" noMove="1" noResize="1" noEditPoints="1" noAdjustHandles="1" noChangeArrowheads="1" noChangeShapeType="1" noTextEdit="1"/>
              </p:cNvSpPr>
              <p:nvPr/>
            </p:nvSpPr>
            <p:spPr>
              <a:xfrm>
                <a:off x="1723292" y="5603631"/>
                <a:ext cx="8204479" cy="936347"/>
              </a:xfrm>
              <a:prstGeom prst="rect">
                <a:avLst/>
              </a:prstGeom>
              <a:blipFill>
                <a:blip r:embed="rId4"/>
                <a:stretch>
                  <a:fillRect l="-669" t="-3247"/>
                </a:stretch>
              </a:blipFill>
            </p:spPr>
            <p:txBody>
              <a:bodyPr/>
              <a:lstStyle/>
              <a:p>
                <a:r>
                  <a:rPr lang="en-US">
                    <a:noFill/>
                  </a:rPr>
                  <a:t> </a:t>
                </a:r>
              </a:p>
            </p:txBody>
          </p:sp>
        </mc:Fallback>
      </mc:AlternateContent>
    </p:spTree>
    <p:extLst>
      <p:ext uri="{BB962C8B-B14F-4D97-AF65-F5344CB8AC3E}">
        <p14:creationId xmlns:p14="http://schemas.microsoft.com/office/powerpoint/2010/main" val="248146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DEA5-2B46-42DC-9BA4-31C81DBDDC4A}"/>
              </a:ext>
            </a:extLst>
          </p:cNvPr>
          <p:cNvSpPr>
            <a:spLocks noGrp="1"/>
          </p:cNvSpPr>
          <p:nvPr>
            <p:ph type="title"/>
          </p:nvPr>
        </p:nvSpPr>
        <p:spPr>
          <a:xfrm>
            <a:off x="838200" y="-480520"/>
            <a:ext cx="10515600" cy="1325563"/>
          </a:xfrm>
        </p:spPr>
        <p:txBody>
          <a:bodyPr/>
          <a:lstStyle/>
          <a:p>
            <a:pPr algn="ctr"/>
            <a:r>
              <a:rPr lang="en-US" dirty="0"/>
              <a:t>MC-SVR </a:t>
            </a:r>
            <a:r>
              <a:rPr lang="en-US" dirty="0" err="1"/>
              <a:t>Lagrangian</a:t>
            </a:r>
            <a:endParaRPr lang="en-US" dirty="0"/>
          </a:p>
        </p:txBody>
      </p:sp>
      <p:pic>
        <p:nvPicPr>
          <p:cNvPr id="4" name="Content Placeholder 3">
            <a:extLst>
              <a:ext uri="{FF2B5EF4-FFF2-40B4-BE49-F238E27FC236}">
                <a16:creationId xmlns:a16="http://schemas.microsoft.com/office/drawing/2014/main" id="{843405C6-DCDE-4A74-9826-D999472B7597}"/>
              </a:ext>
            </a:extLst>
          </p:cNvPr>
          <p:cNvPicPr>
            <a:picLocks noGrp="1"/>
          </p:cNvPicPr>
          <p:nvPr>
            <p:ph idx="1"/>
          </p:nvPr>
        </p:nvPicPr>
        <p:blipFill rotWithShape="1">
          <a:blip r:embed="rId2"/>
          <a:srcRect l="4167" t="26212" r="12981" b="20227"/>
          <a:stretch/>
        </p:blipFill>
        <p:spPr bwMode="auto">
          <a:xfrm>
            <a:off x="838200" y="1019214"/>
            <a:ext cx="10826262" cy="3209468"/>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7C68199-F9B7-49C9-9692-F41DB7F5C4E2}"/>
                  </a:ext>
                </a:extLst>
              </p:cNvPr>
              <p:cNvSpPr txBox="1"/>
              <p:nvPr/>
            </p:nvSpPr>
            <p:spPr>
              <a:xfrm>
                <a:off x="2116853" y="4402853"/>
                <a:ext cx="7643446"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Where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𝜶</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𝜷</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𝑎𝑛𝑑</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𝒗</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are Lagrange multipliers, and e is the monotonicity error</a:t>
                </a:r>
              </a:p>
              <a:p>
                <a:endParaRPr lang="en-US" dirty="0">
                  <a:latin typeface="Calibri" panose="020F0502020204030204" pitchFamily="34" charset="0"/>
                  <a:cs typeface="Times New Roman" panose="02020603050405020304" pitchFamily="18" charset="0"/>
                </a:endParaRPr>
              </a:p>
              <a:p>
                <a:r>
                  <a:rPr lang="en-US" dirty="0">
                    <a:latin typeface="Calibri" panose="020F0502020204030204" pitchFamily="34" charset="0"/>
                    <a:cs typeface="Times New Roman" panose="02020603050405020304" pitchFamily="18" charset="0"/>
                  </a:rPr>
                  <a:t>Then we seek:</a:t>
                </a:r>
                <a:endParaRPr lang="en-US" dirty="0"/>
              </a:p>
            </p:txBody>
          </p:sp>
        </mc:Choice>
        <mc:Fallback>
          <p:sp>
            <p:nvSpPr>
              <p:cNvPr id="5" name="TextBox 4">
                <a:extLst>
                  <a:ext uri="{FF2B5EF4-FFF2-40B4-BE49-F238E27FC236}">
                    <a16:creationId xmlns:a16="http://schemas.microsoft.com/office/drawing/2014/main" id="{37C68199-F9B7-49C9-9692-F41DB7F5C4E2}"/>
                  </a:ext>
                </a:extLst>
              </p:cNvPr>
              <p:cNvSpPr txBox="1">
                <a:spLocks noRot="1" noChangeAspect="1" noMove="1" noResize="1" noEditPoints="1" noAdjustHandles="1" noChangeArrowheads="1" noChangeShapeType="1" noTextEdit="1"/>
              </p:cNvSpPr>
              <p:nvPr/>
            </p:nvSpPr>
            <p:spPr>
              <a:xfrm>
                <a:off x="2116853" y="4402853"/>
                <a:ext cx="7643446" cy="923330"/>
              </a:xfrm>
              <a:prstGeom prst="rect">
                <a:avLst/>
              </a:prstGeom>
              <a:blipFill>
                <a:blip r:embed="rId3"/>
                <a:stretch>
                  <a:fillRect l="-638" t="-3289" b="-92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047869C-C83F-497F-A984-A471C14C89AE}"/>
              </a:ext>
            </a:extLst>
          </p:cNvPr>
          <p:cNvPicPr/>
          <p:nvPr/>
        </p:nvPicPr>
        <p:blipFill rotWithShape="1">
          <a:blip r:embed="rId4"/>
          <a:srcRect l="24039" t="46153" r="43429" b="38747"/>
          <a:stretch/>
        </p:blipFill>
        <p:spPr bwMode="auto">
          <a:xfrm>
            <a:off x="4075810" y="4903226"/>
            <a:ext cx="3500648" cy="11942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061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0656-E27E-4601-B7A0-FA17041A40B0}"/>
              </a:ext>
            </a:extLst>
          </p:cNvPr>
          <p:cNvSpPr>
            <a:spLocks noGrp="1"/>
          </p:cNvSpPr>
          <p:nvPr>
            <p:ph type="title"/>
          </p:nvPr>
        </p:nvSpPr>
        <p:spPr/>
        <p:txBody>
          <a:bodyPr/>
          <a:lstStyle/>
          <a:p>
            <a:pPr algn="ctr"/>
            <a:r>
              <a:rPr lang="en-US" dirty="0"/>
              <a:t>Apply Derivatives</a:t>
            </a:r>
          </a:p>
        </p:txBody>
      </p:sp>
      <p:pic>
        <p:nvPicPr>
          <p:cNvPr id="4" name="Content Placeholder 3">
            <a:extLst>
              <a:ext uri="{FF2B5EF4-FFF2-40B4-BE49-F238E27FC236}">
                <a16:creationId xmlns:a16="http://schemas.microsoft.com/office/drawing/2014/main" id="{C4DB956D-8EE8-41D6-AA0F-0C7CE092BB95}"/>
              </a:ext>
            </a:extLst>
          </p:cNvPr>
          <p:cNvPicPr>
            <a:picLocks noGrp="1"/>
          </p:cNvPicPr>
          <p:nvPr>
            <p:ph idx="1"/>
          </p:nvPr>
        </p:nvPicPr>
        <p:blipFill rotWithShape="1">
          <a:blip r:embed="rId2"/>
          <a:srcRect l="7470" t="29513" r="18866" b="29597"/>
          <a:stretch/>
        </p:blipFill>
        <p:spPr bwMode="auto">
          <a:xfrm>
            <a:off x="2270927" y="2542232"/>
            <a:ext cx="7154427" cy="31853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332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E8AF-20F2-41FE-A8A4-FC56F50F5069}"/>
              </a:ext>
            </a:extLst>
          </p:cNvPr>
          <p:cNvSpPr>
            <a:spLocks noGrp="1"/>
          </p:cNvSpPr>
          <p:nvPr>
            <p:ph type="title"/>
          </p:nvPr>
        </p:nvSpPr>
        <p:spPr>
          <a:xfrm>
            <a:off x="838200" y="-77002"/>
            <a:ext cx="10515600" cy="1325563"/>
          </a:xfrm>
        </p:spPr>
        <p:txBody>
          <a:bodyPr/>
          <a:lstStyle/>
          <a:p>
            <a:pPr algn="ctr"/>
            <a:r>
              <a:rPr lang="en-US" dirty="0"/>
              <a:t>Dual Quadratic Optimization Problem</a:t>
            </a:r>
          </a:p>
        </p:txBody>
      </p:sp>
      <p:pic>
        <p:nvPicPr>
          <p:cNvPr id="4" name="Content Placeholder 3">
            <a:extLst>
              <a:ext uri="{FF2B5EF4-FFF2-40B4-BE49-F238E27FC236}">
                <a16:creationId xmlns:a16="http://schemas.microsoft.com/office/drawing/2014/main" id="{F88DCABF-6D2C-405D-99A1-9AFBA197819A}"/>
              </a:ext>
            </a:extLst>
          </p:cNvPr>
          <p:cNvPicPr>
            <a:picLocks noGrp="1" noChangeAspect="1"/>
          </p:cNvPicPr>
          <p:nvPr>
            <p:ph idx="1"/>
          </p:nvPr>
        </p:nvPicPr>
        <p:blipFill>
          <a:blip r:embed="rId2"/>
          <a:stretch>
            <a:fillRect/>
          </a:stretch>
        </p:blipFill>
        <p:spPr>
          <a:xfrm>
            <a:off x="3406391" y="1750227"/>
            <a:ext cx="5116698" cy="4687556"/>
          </a:xfrm>
          <a:prstGeom prst="rect">
            <a:avLst/>
          </a:prstGeom>
        </p:spPr>
      </p:pic>
    </p:spTree>
    <p:extLst>
      <p:ext uri="{BB962C8B-B14F-4D97-AF65-F5344CB8AC3E}">
        <p14:creationId xmlns:p14="http://schemas.microsoft.com/office/powerpoint/2010/main" val="324487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342B-3818-471D-ACDD-C5C704AADBFA}"/>
              </a:ext>
            </a:extLst>
          </p:cNvPr>
          <p:cNvSpPr>
            <a:spLocks noGrp="1"/>
          </p:cNvSpPr>
          <p:nvPr>
            <p:ph type="title"/>
          </p:nvPr>
        </p:nvSpPr>
        <p:spPr/>
        <p:txBody>
          <a:bodyPr/>
          <a:lstStyle/>
          <a:p>
            <a:pPr algn="ctr"/>
            <a:r>
              <a:rPr lang="en-US" dirty="0"/>
              <a:t>Rewriting the sum in Kernel 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2C8497-DFC9-4CCC-B995-8D76B79AAE1C}"/>
                  </a:ext>
                </a:extLst>
              </p:cNvPr>
              <p:cNvSpPr>
                <a:spLocks noGrp="1"/>
              </p:cNvSpPr>
              <p:nvPr>
                <p:ph idx="1"/>
              </p:nvPr>
            </p:nvSpPr>
            <p:spPr/>
            <p:txBody>
              <a:bodyPr>
                <a:normAutofit fontScale="92500"/>
              </a:bodyPr>
              <a:lstStyle/>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smtClean="0">
                          <a:solidFill>
                            <a:schemeClr val="tx1"/>
                          </a:solidFill>
                          <a:effectLst/>
                          <a:latin typeface="Cambria Math" panose="02040503050406030204" pitchFamily="18" charset="0"/>
                          <a:ea typeface="Times New Roman" panose="02020603050405020304" pitchFamily="18" charset="0"/>
                        </a:rPr>
                        <m:t>− </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d>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acc>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−2</m:t>
                                  </m:r>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acc>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acc>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m:t>
                                  </m:r>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𝜀</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162C8497-DFC9-4CCC-B995-8D76B79AAE1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9810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A826-31D0-4F17-BF02-478CCA75F429}"/>
              </a:ext>
            </a:extLst>
          </p:cNvPr>
          <p:cNvSpPr>
            <a:spLocks noGrp="1"/>
          </p:cNvSpPr>
          <p:nvPr>
            <p:ph type="title"/>
          </p:nvPr>
        </p:nvSpPr>
        <p:spPr/>
        <p:txBody>
          <a:bodyPr/>
          <a:lstStyle/>
          <a:p>
            <a:pPr algn="ctr"/>
            <a:r>
              <a:rPr lang="en-US" dirty="0"/>
              <a:t>Kernel Formulation</a:t>
            </a:r>
          </a:p>
        </p:txBody>
      </p:sp>
      <p:pic>
        <p:nvPicPr>
          <p:cNvPr id="4" name="Content Placeholder 3">
            <a:extLst>
              <a:ext uri="{FF2B5EF4-FFF2-40B4-BE49-F238E27FC236}">
                <a16:creationId xmlns:a16="http://schemas.microsoft.com/office/drawing/2014/main" id="{4D33BC3E-9E1F-4686-934F-A440206EF33B}"/>
              </a:ext>
            </a:extLst>
          </p:cNvPr>
          <p:cNvPicPr>
            <a:picLocks noGrp="1" noChangeAspect="1"/>
          </p:cNvPicPr>
          <p:nvPr>
            <p:ph idx="1"/>
          </p:nvPr>
        </p:nvPicPr>
        <p:blipFill>
          <a:blip r:embed="rId2"/>
          <a:stretch>
            <a:fillRect/>
          </a:stretch>
        </p:blipFill>
        <p:spPr>
          <a:xfrm>
            <a:off x="993880" y="1417816"/>
            <a:ext cx="5489245" cy="2854407"/>
          </a:xfrm>
          <a:prstGeom prst="rect">
            <a:avLst/>
          </a:prstGeom>
        </p:spPr>
      </p:pic>
      <p:pic>
        <p:nvPicPr>
          <p:cNvPr id="5" name="Picture 4">
            <a:extLst>
              <a:ext uri="{FF2B5EF4-FFF2-40B4-BE49-F238E27FC236}">
                <a16:creationId xmlns:a16="http://schemas.microsoft.com/office/drawing/2014/main" id="{357DC0DA-688C-465A-97CA-6FD16C90C402}"/>
              </a:ext>
            </a:extLst>
          </p:cNvPr>
          <p:cNvPicPr>
            <a:picLocks noChangeAspect="1"/>
          </p:cNvPicPr>
          <p:nvPr/>
        </p:nvPicPr>
        <p:blipFill>
          <a:blip r:embed="rId3"/>
          <a:stretch>
            <a:fillRect/>
          </a:stretch>
        </p:blipFill>
        <p:spPr>
          <a:xfrm>
            <a:off x="6638805" y="1205016"/>
            <a:ext cx="4987648" cy="4217743"/>
          </a:xfrm>
          <a:prstGeom prst="rect">
            <a:avLst/>
          </a:prstGeom>
        </p:spPr>
      </p:pic>
      <p:sp>
        <p:nvSpPr>
          <p:cNvPr id="6" name="TextBox 5">
            <a:extLst>
              <a:ext uri="{FF2B5EF4-FFF2-40B4-BE49-F238E27FC236}">
                <a16:creationId xmlns:a16="http://schemas.microsoft.com/office/drawing/2014/main" id="{C08766C6-45DB-4141-BC1B-DD141C735DE9}"/>
              </a:ext>
            </a:extLst>
          </p:cNvPr>
          <p:cNvSpPr txBox="1"/>
          <p:nvPr/>
        </p:nvSpPr>
        <p:spPr>
          <a:xfrm>
            <a:off x="1145512" y="4811728"/>
            <a:ext cx="7475974" cy="1682512"/>
          </a:xfrm>
          <a:prstGeom prst="rect">
            <a:avLst/>
          </a:prstGeom>
          <a:noFill/>
        </p:spPr>
        <p:txBody>
          <a:bodyPr wrap="square" rtlCol="0">
            <a:spAutoFit/>
          </a:bodyPr>
          <a:lstStyle/>
          <a:p>
            <a:pPr marL="0" marR="0">
              <a:lnSpc>
                <a:spcPct val="200000"/>
              </a:lnSpc>
              <a:spcBef>
                <a:spcPts val="0"/>
              </a:spcBef>
              <a:spcAft>
                <a:spcPts val="750"/>
              </a:spcAft>
            </a:pPr>
            <a:r>
              <a:rPr lang="en-US" sz="1800" dirty="0">
                <a:effectLst/>
                <a:latin typeface="Times New Roman" panose="02020603050405020304" pitchFamily="18" charset="0"/>
                <a:ea typeface="Times New Roman" panose="02020603050405020304" pitchFamily="18" charset="0"/>
              </a:rPr>
              <a:t>Note it was left off in the paper, but G12 = G21 = 0*G11</a:t>
            </a:r>
          </a:p>
          <a:p>
            <a:pPr marL="0" marR="0">
              <a:lnSpc>
                <a:spcPct val="200000"/>
              </a:lnSpc>
              <a:spcBef>
                <a:spcPts val="0"/>
              </a:spcBef>
              <a:spcAft>
                <a:spcPts val="750"/>
              </a:spcAft>
            </a:pPr>
            <a:r>
              <a:rPr lang="en-US" dirty="0">
                <a:latin typeface="Times New Roman" panose="02020603050405020304" pitchFamily="18" charset="0"/>
                <a:ea typeface="Times New Roman" panose="02020603050405020304" pitchFamily="18" charset="0"/>
              </a:rPr>
              <a:t>i.e.,</a:t>
            </a:r>
            <a:r>
              <a:rPr lang="en-US" sz="1800" dirty="0">
                <a:effectLst/>
                <a:latin typeface="Times New Roman" panose="02020603050405020304" pitchFamily="18" charset="0"/>
                <a:ea typeface="Times New Roman" panose="02020603050405020304" pitchFamily="18" charset="0"/>
              </a:rPr>
              <a:t> the first two off diagonal terms are 0 matrices of size </a:t>
            </a:r>
            <a:r>
              <a:rPr lang="en-US" sz="1800" dirty="0" err="1">
                <a:effectLst/>
                <a:latin typeface="Times New Roman" panose="02020603050405020304" pitchFamily="18" charset="0"/>
                <a:ea typeface="Times New Roman" panose="02020603050405020304" pitchFamily="18" charset="0"/>
              </a:rPr>
              <a:t>NxN</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943282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9CB2-ABCD-4FCE-9F21-F7E2DB501CA3}"/>
              </a:ext>
            </a:extLst>
          </p:cNvPr>
          <p:cNvSpPr>
            <a:spLocks noGrp="1"/>
          </p:cNvSpPr>
          <p:nvPr>
            <p:ph type="title"/>
          </p:nvPr>
        </p:nvSpPr>
        <p:spPr>
          <a:xfrm>
            <a:off x="335782" y="0"/>
            <a:ext cx="10515600" cy="1325563"/>
          </a:xfrm>
        </p:spPr>
        <p:txBody>
          <a:bodyPr/>
          <a:lstStyle/>
          <a:p>
            <a:r>
              <a:rPr lang="en-US" dirty="0"/>
              <a:t>Finally the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B52147-63D6-47B8-AC13-5E9A89BDE7BD}"/>
                  </a:ext>
                </a:extLst>
              </p:cNvPr>
              <p:cNvSpPr>
                <a:spLocks noGrp="1"/>
              </p:cNvSpPr>
              <p:nvPr>
                <p:ph idx="1"/>
              </p:nvPr>
            </p:nvSpPr>
            <p:spPr>
              <a:xfrm>
                <a:off x="617137" y="1674900"/>
                <a:ext cx="10667162" cy="5770929"/>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Given a transformation </a:t>
                </a:r>
                <a14:m>
                  <m:oMath xmlns:m="http://schemas.openxmlformats.org/officeDocument/2006/math">
                    <m:r>
                      <a:rPr lang="en-US" sz="36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US" sz="4800" i="1">
                            <a:effectLst/>
                            <a:latin typeface="Cambria Math" panose="02040503050406030204" pitchFamily="18" charset="0"/>
                          </a:rPr>
                        </m:ctrlPr>
                      </m:dPr>
                      <m:e>
                        <m:r>
                          <a:rPr lang="en-US" sz="3600" i="1">
                            <a:effectLst/>
                            <a:latin typeface="Cambria Math" panose="02040503050406030204" pitchFamily="18" charset="0"/>
                            <a:ea typeface="Calibri" panose="020F0502020204030204" pitchFamily="34" charset="0"/>
                            <a:cs typeface="Times New Roman" panose="02020603050405020304" pitchFamily="18" charset="0"/>
                          </a:rPr>
                          <m:t>𝑥</m:t>
                        </m:r>
                      </m:e>
                    </m:d>
                  </m:oMath>
                </a14:m>
                <a:r>
                  <a:rPr lang="en-US" sz="3600" dirty="0">
                    <a:effectLst/>
                    <a:latin typeface="Calibri" panose="020F0502020204030204" pitchFamily="34" charset="0"/>
                    <a:ea typeface="Calibri" panose="020F0502020204030204" pitchFamily="34" charset="0"/>
                    <a:cs typeface="Times New Roman" panose="02020603050405020304" pitchFamily="18" charset="0"/>
                  </a:rPr>
                  <a:t> and an inner product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K</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3600" dirty="0">
                    <a:effectLst/>
                    <a:latin typeface="Calibri" panose="020F0502020204030204" pitchFamily="34" charset="0"/>
                    <a:ea typeface="Calibri" panose="020F0502020204030204" pitchFamily="34" charset="0"/>
                    <a:cs typeface="Times New Roman" panose="02020603050405020304" pitchFamily="18" charset="0"/>
                  </a:rPr>
                  <a:t>) = &lt;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φ</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φ</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3600" dirty="0">
                    <a:effectLst/>
                    <a:latin typeface="Calibri" panose="020F0502020204030204" pitchFamily="34" charset="0"/>
                    <a:ea typeface="Calibri" panose="020F0502020204030204" pitchFamily="34" charset="0"/>
                    <a:cs typeface="Times New Roman" panose="02020603050405020304" pitchFamily="18" charset="0"/>
                  </a:rPr>
                  <a:t>)&gt;, can we find a new inner product K*(</a:t>
                </a:r>
                <a:r>
                  <a:rPr lang="en-US" sz="3600" i="1" dirty="0">
                    <a:effectLst/>
                    <a:latin typeface="Calibri" panose="020F0502020204030204" pitchFamily="34" charset="0"/>
                    <a:ea typeface="Calibri" panose="020F0502020204030204" pitchFamily="34" charset="0"/>
                    <a:cs typeface="Times New Roman" panose="02020603050405020304" pitchFamily="18" charset="0"/>
                  </a:rPr>
                  <a:t> 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3600" dirty="0">
                    <a:effectLst/>
                    <a:latin typeface="Calibri" panose="020F0502020204030204" pitchFamily="34" charset="0"/>
                    <a:ea typeface="Calibri" panose="020F0502020204030204" pitchFamily="34" charset="0"/>
                    <a:cs typeface="Times New Roman" panose="02020603050405020304" pitchFamily="18" charset="0"/>
                  </a:rPr>
                  <a:t>) = &lt;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φ</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φ</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r>
                  <a:rPr lang="en-US" sz="3600" i="1" dirty="0">
                    <a:effectLst/>
                    <a:latin typeface="Calibri" panose="020F0502020204030204" pitchFamily="34" charset="0"/>
                    <a:ea typeface="Calibri" panose="020F0502020204030204" pitchFamily="34" charset="0"/>
                    <a:cs typeface="Times New Roman" panose="02020603050405020304" pitchFamily="18" charset="0"/>
                  </a:rPr>
                  <a:t>x</a:t>
                </a:r>
                <a:r>
                  <a:rPr lang="en-US" sz="3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3600" dirty="0">
                    <a:effectLst/>
                    <a:latin typeface="Calibri" panose="020F0502020204030204" pitchFamily="34" charset="0"/>
                    <a:ea typeface="Calibri" panose="020F0502020204030204" pitchFamily="34" charset="0"/>
                    <a:cs typeface="Times New Roman" panose="02020603050405020304" pitchFamily="18" charset="0"/>
                  </a:rPr>
                  <a:t>)&gt;* such that the solution to the Monotonicity Constrained SVM Regression optimization problem under inner product K is equivalent to the solution of the unconstrained Nonlinear SVM Regression optimization problem under inner product K*.</a:t>
                </a:r>
              </a:p>
              <a:p>
                <a:endParaRPr lang="en-US" sz="1800" dirty="0">
                  <a:latin typeface="Calibri" panose="020F0502020204030204" pitchFamily="34" charset="0"/>
                  <a:cs typeface="Times New Roman" panose="02020603050405020304" pitchFamily="18" charset="0"/>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9FB52147-63D6-47B8-AC13-5E9A89BDE7BD}"/>
                  </a:ext>
                </a:extLst>
              </p:cNvPr>
              <p:cNvSpPr>
                <a:spLocks noGrp="1" noRot="1" noChangeAspect="1" noMove="1" noResize="1" noEditPoints="1" noAdjustHandles="1" noChangeArrowheads="1" noChangeShapeType="1" noTextEdit="1"/>
              </p:cNvSpPr>
              <p:nvPr>
                <p:ph idx="1"/>
              </p:nvPr>
            </p:nvSpPr>
            <p:spPr>
              <a:xfrm>
                <a:off x="617137" y="1674900"/>
                <a:ext cx="10667162" cy="577092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213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2C2FA-FA78-4D61-BF49-9E8E617166CA}"/>
                  </a:ext>
                </a:extLst>
              </p:cNvPr>
              <p:cNvSpPr>
                <a:spLocks noGrp="1"/>
              </p:cNvSpPr>
              <p:nvPr>
                <p:ph idx="1"/>
              </p:nvPr>
            </p:nvSpPr>
            <p:spPr>
              <a:xfrm>
                <a:off x="341644" y="221064"/>
                <a:ext cx="11193026" cy="6973557"/>
              </a:xfrm>
            </p:spPr>
            <p:txBody>
              <a:bodyPr>
                <a:normAutofit fontScale="77500" lnSpcReduction="20000"/>
              </a:bodyPr>
              <a:lstStyle/>
              <a:p>
                <a:pPr>
                  <a:lnSpc>
                    <a:spcPct val="120000"/>
                  </a:lnSpc>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approach the problem, I will consider the case of starting with the most used Kernel Inner Product Functions for Support Vector Regression which are as follows:</a:t>
                </a:r>
              </a:p>
              <a:p>
                <a:pPr marL="0" marR="0" lvl="0" indent="0">
                  <a:lnSpc>
                    <a:spcPct val="120000"/>
                  </a:lnSpc>
                  <a:spcBef>
                    <a:spcPts val="0"/>
                  </a:spcBef>
                  <a:spcAft>
                    <a:spcPts val="750"/>
                  </a:spcAft>
                  <a:buNone/>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The Linear Kernel which uses the Euclidean Dot Product:</a:t>
                </a:r>
              </a:p>
              <a:p>
                <a:pPr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a:rPr lang="en-US" sz="2800" i="1">
                              <a:solidFill>
                                <a:schemeClr val="tx1"/>
                              </a:solidFill>
                              <a:effectLst/>
                              <a:latin typeface="Cambria Math" panose="02040503050406030204" pitchFamily="18" charset="0"/>
                              <a:ea typeface="Times New Roman" panose="02020603050405020304" pitchFamily="18" charset="0"/>
                            </a:rPr>
                            <m:t>𝐾</m:t>
                          </m:r>
                        </m:e>
                        <m:sub>
                          <m:r>
                            <a:rPr lang="en-US" sz="2800" i="1">
                              <a:solidFill>
                                <a:schemeClr val="tx1"/>
                              </a:solidFill>
                              <a:effectLst/>
                              <a:latin typeface="Cambria Math" panose="02040503050406030204" pitchFamily="18" charset="0"/>
                              <a:ea typeface="Times New Roman" panose="02020603050405020304" pitchFamily="18" charset="0"/>
                            </a:rPr>
                            <m:t>𝑙𝑖𝑛𝑒𝑎𝑟</m:t>
                          </m:r>
                        </m:sub>
                      </m:sSub>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oMath>
                  </m:oMathPara>
                </a14:m>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20000"/>
                  </a:lnSpc>
                  <a:spcBef>
                    <a:spcPts val="0"/>
                  </a:spcBef>
                  <a:spcAft>
                    <a:spcPts val="750"/>
                  </a:spcAft>
                  <a:buNone/>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The Polynomial Kernel: </a:t>
                </a:r>
              </a:p>
              <a:p>
                <a:pPr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a:rPr lang="en-US" sz="2800" i="1">
                              <a:solidFill>
                                <a:schemeClr val="tx1"/>
                              </a:solidFill>
                              <a:effectLst/>
                              <a:latin typeface="Cambria Math" panose="02040503050406030204" pitchFamily="18" charset="0"/>
                              <a:ea typeface="Times New Roman" panose="02020603050405020304" pitchFamily="18" charset="0"/>
                            </a:rPr>
                            <m:t>𝐾</m:t>
                          </m:r>
                        </m:e>
                        <m:sub>
                          <m:r>
                            <a:rPr lang="en-US" sz="2800" i="1">
                              <a:solidFill>
                                <a:schemeClr val="tx1"/>
                              </a:solidFill>
                              <a:effectLst/>
                              <a:latin typeface="Cambria Math" panose="02040503050406030204" pitchFamily="18" charset="0"/>
                              <a:ea typeface="Times New Roman" panose="02020603050405020304" pitchFamily="18" charset="0"/>
                            </a:rPr>
                            <m:t>𝑝𝑜𝑙𝑦</m:t>
                          </m:r>
                        </m:sub>
                      </m:sSub>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r>
                        <a:rPr lang="en-US" sz="2800" i="1">
                          <a:solidFill>
                            <a:schemeClr val="tx1"/>
                          </a:solidFill>
                          <a:effectLst/>
                          <a:latin typeface="Cambria Math" panose="02040503050406030204" pitchFamily="18" charset="0"/>
                          <a:ea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rPr>
                                <m:t>𝑥</m:t>
                              </m:r>
                            </m:e>
                            <m:sup>
                              <m:r>
                                <a:rPr lang="en-US" sz="2800" i="1">
                                  <a:solidFill>
                                    <a:schemeClr val="tx1"/>
                                  </a:solidFill>
                                  <a:effectLst/>
                                  <a:latin typeface="Cambria Math" panose="02040503050406030204" pitchFamily="18" charset="0"/>
                                  <a:ea typeface="Times New Roman" panose="02020603050405020304" pitchFamily="18" charset="0"/>
                                </a:rPr>
                                <m:t>′</m:t>
                              </m:r>
                            </m:sup>
                          </m:sSup>
                          <m:r>
                            <a:rPr lang="en-US" sz="2800" i="1">
                              <a:solidFill>
                                <a:schemeClr val="tx1"/>
                              </a:solidFill>
                              <a:effectLst/>
                              <a:latin typeface="Cambria Math" panose="02040503050406030204" pitchFamily="18" charset="0"/>
                              <a:ea typeface="Times New Roman" panose="02020603050405020304" pitchFamily="18" charset="0"/>
                            </a:rPr>
                            <m:t>𝑦</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𝑐</m:t>
                          </m:r>
                          <m:r>
                            <a:rPr lang="en-US" sz="2800" i="1">
                              <a:solidFill>
                                <a:schemeClr val="tx1"/>
                              </a:solidFill>
                              <a:effectLst/>
                              <a:latin typeface="Cambria Math" panose="02040503050406030204" pitchFamily="18" charset="0"/>
                              <a:ea typeface="Times New Roman" panose="02020603050405020304" pitchFamily="18" charset="0"/>
                            </a:rPr>
                            <m:t>)</m:t>
                          </m:r>
                        </m:e>
                        <m:sup>
                          <m:r>
                            <a:rPr lang="en-US" sz="2800" i="1">
                              <a:solidFill>
                                <a:schemeClr val="tx1"/>
                              </a:solidFill>
                              <a:effectLst/>
                              <a:latin typeface="Cambria Math" panose="02040503050406030204" pitchFamily="18" charset="0"/>
                              <a:ea typeface="Times New Roman" panose="02020603050405020304" pitchFamily="18" charset="0"/>
                            </a:rPr>
                            <m:t>𝑑</m:t>
                          </m:r>
                        </m:sup>
                      </m:sSup>
                    </m:oMath>
                  </m:oMathPara>
                </a14:m>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buNone/>
                </a:pPr>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m:t>
                    </m:r>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 a free parameter and d is the chosen degree of the polynomial Most often d=2 to avoid over fitting the model</a:t>
                </a:r>
              </a:p>
              <a:p>
                <a:pPr marL="0" marR="0" lvl="0" indent="0">
                  <a:lnSpc>
                    <a:spcPct val="120000"/>
                  </a:lnSpc>
                  <a:spcBef>
                    <a:spcPts val="0"/>
                  </a:spcBef>
                  <a:spcAft>
                    <a:spcPts val="750"/>
                  </a:spcAft>
                  <a:buNone/>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The Radial Basis Function (RBF) Kernel : </a:t>
                </a:r>
              </a:p>
              <a:p>
                <a:pPr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2800" i="1">
                              <a:solidFill>
                                <a:schemeClr val="tx1"/>
                              </a:solidFill>
                              <a:effectLst/>
                              <a:latin typeface="Cambria Math" panose="02040503050406030204" pitchFamily="18" charset="0"/>
                              <a:ea typeface="Times New Roman" panose="02020603050405020304" pitchFamily="18" charset="0"/>
                            </a:rPr>
                          </m:ctrlPr>
                        </m:sSubPr>
                        <m:e>
                          <m:r>
                            <a:rPr lang="en-US" sz="2800" i="1">
                              <a:solidFill>
                                <a:schemeClr val="tx1"/>
                              </a:solidFill>
                              <a:effectLst/>
                              <a:latin typeface="Cambria Math" panose="02040503050406030204" pitchFamily="18" charset="0"/>
                              <a:ea typeface="Times New Roman" panose="02020603050405020304" pitchFamily="18" charset="0"/>
                            </a:rPr>
                            <m:t>𝐾</m:t>
                          </m:r>
                        </m:e>
                        <m:sub>
                          <m:r>
                            <a:rPr lang="en-US" sz="2800" i="1">
                              <a:solidFill>
                                <a:schemeClr val="tx1"/>
                              </a:solidFill>
                              <a:effectLst/>
                              <a:latin typeface="Cambria Math" panose="02040503050406030204" pitchFamily="18" charset="0"/>
                              <a:ea typeface="Times New Roman" panose="02020603050405020304" pitchFamily="18" charset="0"/>
                            </a:rPr>
                            <m:t>𝑅𝐵𝐹</m:t>
                          </m:r>
                        </m:sub>
                      </m:sSub>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r>
                        <a:rPr lang="en-US" sz="2800" i="1">
                          <a:solidFill>
                            <a:schemeClr val="tx1"/>
                          </a:solidFill>
                          <a:effectLst/>
                          <a:latin typeface="Cambria Math" panose="02040503050406030204" pitchFamily="18" charset="0"/>
                          <a:ea typeface="Times New Roman" panose="02020603050405020304" pitchFamily="18" charset="0"/>
                        </a:rPr>
                        <m:t>)=</m:t>
                      </m:r>
                      <m:r>
                        <m:rPr>
                          <m:sty m:val="p"/>
                        </m:rPr>
                        <a:rPr lang="en-US" sz="2800">
                          <a:solidFill>
                            <a:schemeClr val="tx1"/>
                          </a:solidFill>
                          <a:effectLst/>
                          <a:latin typeface="Cambria Math" panose="02040503050406030204" pitchFamily="18" charset="0"/>
                          <a:ea typeface="Times New Roman" panose="02020603050405020304" pitchFamily="18" charset="0"/>
                        </a:rPr>
                        <m:t>exp</m:t>
                      </m:r>
                      <m:r>
                        <a:rPr lang="en-US" sz="2800">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m:t>
                      </m:r>
                      <m:f>
                        <m:fPr>
                          <m:ctrlPr>
                            <a:rPr lang="en-US" sz="2800" i="1">
                              <a:solidFill>
                                <a:schemeClr val="tx1"/>
                              </a:solidFill>
                              <a:effectLst/>
                              <a:latin typeface="Cambria Math" panose="02040503050406030204" pitchFamily="18" charset="0"/>
                              <a:ea typeface="Times New Roman" panose="02020603050405020304" pitchFamily="18" charset="0"/>
                            </a:rPr>
                          </m:ctrlPr>
                        </m:fPr>
                        <m:num>
                          <m:r>
                            <a:rPr lang="en-US" sz="2800" i="1">
                              <a:solidFill>
                                <a:schemeClr val="tx1"/>
                              </a:solidFill>
                              <a:effectLst/>
                              <a:latin typeface="Cambria Math" panose="02040503050406030204" pitchFamily="18" charset="0"/>
                              <a:ea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e>
                              </m:d>
                              <m:r>
                                <a:rPr lang="en-US" sz="2800" i="1">
                                  <a:solidFill>
                                    <a:schemeClr val="tx1"/>
                                  </a:solidFill>
                                  <a:effectLst/>
                                  <a:latin typeface="Cambria Math" panose="02040503050406030204" pitchFamily="18" charset="0"/>
                                  <a:ea typeface="Times New Roman" panose="02020603050405020304" pitchFamily="18" charset="0"/>
                                </a:rPr>
                                <m:t>|</m:t>
                              </m:r>
                            </m:e>
                            <m:sup>
                              <m:r>
                                <a:rPr lang="en-US" sz="2800" i="1">
                                  <a:solidFill>
                                    <a:schemeClr val="tx1"/>
                                  </a:solidFill>
                                  <a:effectLst/>
                                  <a:latin typeface="Cambria Math" panose="02040503050406030204" pitchFamily="18" charset="0"/>
                                  <a:ea typeface="Times New Roman" panose="02020603050405020304" pitchFamily="18" charset="0"/>
                                </a:rPr>
                                <m:t>2</m:t>
                              </m:r>
                            </m:sup>
                          </m:sSup>
                        </m:num>
                        <m:den>
                          <m:r>
                            <a:rPr lang="en-US" sz="2800" i="1">
                              <a:solidFill>
                                <a:schemeClr val="tx1"/>
                              </a:solidFill>
                              <a:effectLst/>
                              <a:latin typeface="Cambria Math" panose="02040503050406030204" pitchFamily="18" charset="0"/>
                              <a:ea typeface="Times New Roman" panose="02020603050405020304" pitchFamily="18" charset="0"/>
                            </a:rPr>
                            <m:t>2</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rPr>
                                <m:t>𝜎</m:t>
                              </m:r>
                            </m:e>
                            <m:sup>
                              <m:r>
                                <a:rPr lang="en-US" sz="2800" i="1">
                                  <a:solidFill>
                                    <a:schemeClr val="tx1"/>
                                  </a:solidFill>
                                  <a:effectLst/>
                                  <a:latin typeface="Cambria Math" panose="02040503050406030204" pitchFamily="18" charset="0"/>
                                  <a:ea typeface="Times New Roman" panose="02020603050405020304" pitchFamily="18" charset="0"/>
                                </a:rPr>
                                <m:t>2</m:t>
                              </m:r>
                            </m:sup>
                          </m:sSup>
                        </m:den>
                      </m:f>
                      <m:r>
                        <a:rPr lang="en-US" sz="2800" i="1">
                          <a:solidFill>
                            <a:schemeClr val="tx1"/>
                          </a:solidFill>
                          <a:effectLst/>
                          <a:latin typeface="Cambria Math" panose="02040503050406030204" pitchFamily="18" charset="0"/>
                          <a:ea typeface="Times New Roman" panose="02020603050405020304" pitchFamily="18" charset="0"/>
                        </a:rPr>
                        <m:t>)</m:t>
                      </m:r>
                    </m:oMath>
                  </m:oMathPara>
                </a14:m>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indent="0">
                  <a:lnSpc>
                    <a:spcPct val="120000"/>
                  </a:lnSpc>
                  <a:spcBef>
                    <a:spcPts val="0"/>
                  </a:spcBef>
                  <a:spcAft>
                    <a:spcPts val="750"/>
                  </a:spcAft>
                  <a:buNone/>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rPr>
                      <m:t>|</m:t>
                    </m:r>
                    <m:d>
                      <m:dPr>
                        <m:begChr m:val="|"/>
                        <m:endChr m:val="|"/>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rPr>
                          <m:t>−</m:t>
                        </m:r>
                        <m:r>
                          <a:rPr lang="en-US" sz="2800" i="1">
                            <a:solidFill>
                              <a:schemeClr val="tx1"/>
                            </a:solidFill>
                            <a:effectLst/>
                            <a:latin typeface="Cambria Math" panose="02040503050406030204" pitchFamily="18" charset="0"/>
                            <a:ea typeface="Times New Roman" panose="02020603050405020304" pitchFamily="18" charset="0"/>
                          </a:rPr>
                          <m:t>𝑦</m:t>
                        </m:r>
                      </m:e>
                    </m:d>
                    <m:r>
                      <a:rPr lang="en-US" sz="2800" i="1">
                        <a:solidFill>
                          <a:schemeClr val="tx1"/>
                        </a:solidFill>
                        <a:effectLst/>
                        <a:latin typeface="Cambria Math" panose="02040503050406030204" pitchFamily="18" charset="0"/>
                        <a:ea typeface="Times New Roman" panose="02020603050405020304" pitchFamily="18" charset="0"/>
                      </a:rPr>
                      <m:t>|</m:t>
                    </m:r>
                  </m:oMath>
                </a14:m>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the Euclidean distance between x &amp; y and </a:t>
                </a:r>
                <a14:m>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rPr>
                      <m:t>𝜎</m:t>
                    </m:r>
                  </m:oMath>
                </a14:m>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free parameter</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the purposes of this problem we will be using </a:t>
                </a:r>
                <a14:m>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rPr>
                      <m:t>𝜎</m:t>
                    </m:r>
                    <m:r>
                      <a:rPr lang="en-US" sz="2800" i="1">
                        <a:solidFill>
                          <a:schemeClr val="tx1"/>
                        </a:solidFill>
                        <a:effectLst/>
                        <a:latin typeface="Cambria Math" panose="02040503050406030204" pitchFamily="18" charset="0"/>
                        <a:ea typeface="Times New Roman" panose="02020603050405020304" pitchFamily="18" charset="0"/>
                      </a:rPr>
                      <m:t>=1</m:t>
                    </m:r>
                  </m:oMath>
                </a14:m>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as the Normal RBF Kernel.</a:t>
                </a:r>
              </a:p>
              <a:p>
                <a:pPr marL="0" indent="0" algn="ctr">
                  <a:lnSpc>
                    <a:spcPct val="120000"/>
                  </a:lnSpc>
                  <a:buNone/>
                </a:pP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20000"/>
                  </a:lnSpc>
                  <a:buNone/>
                </a:pPr>
                <a:r>
                  <a:rPr lang="en-US" sz="2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then must consider what  transformation </a:t>
                </a:r>
                <a14:m>
                  <m:oMath xmlns:m="http://schemas.openxmlformats.org/officeDocument/2006/math">
                    <m:r>
                      <a:rPr lang="en-US" sz="29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US" sz="4400" i="1">
                            <a:solidFill>
                              <a:schemeClr val="tx1"/>
                            </a:solidFill>
                            <a:effectLst/>
                            <a:latin typeface="Cambria Math" panose="02040503050406030204" pitchFamily="18" charset="0"/>
                          </a:rPr>
                        </m:ctrlPr>
                      </m:dPr>
                      <m:e>
                        <m:r>
                          <a:rPr lang="en-US" sz="29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d>
                  </m:oMath>
                </a14:m>
                <a:r>
                  <a:rPr lang="en-US" sz="2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would produce such an output by the chosen kernel function</a:t>
                </a:r>
                <a:endParaRPr lang="en-US" sz="44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D9E2C2FA-FA78-4D61-BF49-9E8E617166CA}"/>
                  </a:ext>
                </a:extLst>
              </p:cNvPr>
              <p:cNvSpPr>
                <a:spLocks noGrp="1" noRot="1" noChangeAspect="1" noMove="1" noResize="1" noEditPoints="1" noAdjustHandles="1" noChangeArrowheads="1" noChangeShapeType="1" noTextEdit="1"/>
              </p:cNvSpPr>
              <p:nvPr>
                <p:ph idx="1"/>
              </p:nvPr>
            </p:nvSpPr>
            <p:spPr>
              <a:xfrm>
                <a:off x="341644" y="221064"/>
                <a:ext cx="11193026" cy="697355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808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3C3F-0AC2-40D5-A390-1D07AF1E7E96}"/>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0EC4AC4-F547-4EC5-915D-2019E82B66D0}"/>
              </a:ext>
            </a:extLst>
          </p:cNvPr>
          <p:cNvSpPr>
            <a:spLocks noGrp="1"/>
          </p:cNvSpPr>
          <p:nvPr>
            <p:ph idx="1"/>
          </p:nvPr>
        </p:nvSpPr>
        <p:spPr/>
        <p:txBody>
          <a:bodyPr>
            <a:normAutofit/>
          </a:bodyPr>
          <a:lstStyle/>
          <a:p>
            <a:r>
              <a:rPr lang="en-US" sz="1800" dirty="0">
                <a:effectLst/>
                <a:latin typeface="Times New Roman" panose="02020603050405020304" pitchFamily="18" charset="0"/>
                <a:ea typeface="Calibri" panose="020F0502020204030204" pitchFamily="34" charset="0"/>
              </a:rPr>
              <a:t>Through the use of kernel functions, I will be presenting an open problem in Support Vector Regression with the necessary tools needed to solve such a problem</a:t>
            </a:r>
          </a:p>
          <a:p>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roblem will be to convert constrained Support-Vector Regression problems into standard SVR problems with an updated kernel choice</a:t>
            </a:r>
          </a:p>
          <a:p>
            <a:r>
              <a:rPr lang="en-US" sz="1800" dirty="0">
                <a:effectLst/>
                <a:latin typeface="Times New Roman" panose="02020603050405020304" pitchFamily="18" charset="0"/>
                <a:ea typeface="Calibri" panose="020F0502020204030204" pitchFamily="34" charset="0"/>
              </a:rPr>
              <a:t> </a:t>
            </a:r>
            <a:r>
              <a:rPr lang="en-US" sz="1800" dirty="0">
                <a:latin typeface="Times New Roman" panose="02020603050405020304" pitchFamily="18" charset="0"/>
                <a:ea typeface="Calibri" panose="020F0502020204030204" pitchFamily="34" charset="0"/>
              </a:rPr>
              <a:t>Solution w</a:t>
            </a:r>
            <a:r>
              <a:rPr lang="en-US" sz="1800" dirty="0">
                <a:effectLst/>
                <a:latin typeface="Times New Roman" panose="02020603050405020304" pitchFamily="18" charset="0"/>
                <a:ea typeface="Calibri" panose="020F0502020204030204" pitchFamily="34" charset="0"/>
              </a:rPr>
              <a:t>ould make solving constrained optimization problems easier to solve, as currently every additional constraint leads to exponential increases in computation time.</a:t>
            </a:r>
          </a:p>
          <a:p>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roblem was suggested by Ph.D. Chris Bemis of the University of Minnesota</a:t>
            </a:r>
          </a:p>
          <a:p>
            <a:endParaRPr lang="en-US" dirty="0"/>
          </a:p>
        </p:txBody>
      </p:sp>
    </p:spTree>
    <p:extLst>
      <p:ext uri="{BB962C8B-B14F-4D97-AF65-F5344CB8AC3E}">
        <p14:creationId xmlns:p14="http://schemas.microsoft.com/office/powerpoint/2010/main" val="3479394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A08B-80E2-4F74-856C-03D7EA256370}"/>
              </a:ext>
            </a:extLst>
          </p:cNvPr>
          <p:cNvSpPr>
            <a:spLocks noGrp="1"/>
          </p:cNvSpPr>
          <p:nvPr>
            <p:ph type="title"/>
          </p:nvPr>
        </p:nvSpPr>
        <p:spPr/>
        <p:txBody>
          <a:bodyPr/>
          <a:lstStyle/>
          <a:p>
            <a:r>
              <a:rPr lang="en-US" dirty="0"/>
              <a:t>Linear Case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2C22EB-6F8C-4662-A460-83274B9C018D}"/>
                  </a:ext>
                </a:extLst>
              </p:cNvPr>
              <p:cNvSpPr>
                <a:spLocks noGrp="1"/>
              </p:cNvSpPr>
              <p:nvPr>
                <p:ph idx="1"/>
              </p:nvPr>
            </p:nvSpPr>
            <p:spPr/>
            <p:txBody>
              <a:bodyPr/>
              <a:lstStyle/>
              <a:p>
                <a:pPr marL="342900" marR="0" lvl="0" indent="-342900">
                  <a:lnSpc>
                    <a:spcPct val="200000"/>
                  </a:lnSpc>
                  <a:spcBef>
                    <a:spcPts val="0"/>
                  </a:spcBef>
                  <a:spcAft>
                    <a:spcPts val="750"/>
                  </a:spcAft>
                  <a:buFont typeface="+mj-lt"/>
                  <a:buAutoNum type="arabicPeriod"/>
                </a:pPr>
                <a:r>
                  <a:rPr lang="en-US" sz="1800" dirty="0">
                    <a:solidFill>
                      <a:schemeClr val="tx1"/>
                    </a:solidFill>
                    <a:effectLst/>
                    <a:latin typeface="Times New Roman" panose="02020603050405020304" pitchFamily="18" charset="0"/>
                    <a:ea typeface="Times New Roman" panose="02020603050405020304" pitchFamily="18" charset="0"/>
                  </a:rPr>
                  <a:t>For the linear kernel we have:</a:t>
                </a:r>
              </a:p>
              <a:p>
                <a:pPr marR="0" indent="0">
                  <a:lnSpc>
                    <a:spcPct val="200000"/>
                  </a:lnSpc>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𝑙𝑖𝑛𝑒𝑎𝑟</m:t>
                          </m:r>
                        </m:sub>
                      </m:sSub>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which leads to the simple conclusion that </a:t>
                </a:r>
                <a14:m>
                  <m:oMath xmlns:m="http://schemas.openxmlformats.org/officeDocument/2006/math">
                    <m:sSub>
                      <m:sSubPr>
                        <m:ctrlPr>
                          <a:rPr lang="en-US"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𝐿𝑖𝑛𝑒𝑎𝑟</m:t>
                        </m:r>
                      </m:sub>
                    </m:sSub>
                    <m:d>
                      <m:dPr>
                        <m:ctrlPr>
                          <a:rPr lang="en-US" i="1">
                            <a:solidFill>
                              <a:schemeClr val="tx1"/>
                            </a:solidFill>
                            <a:effectLst/>
                            <a:latin typeface="Cambria Math" panose="02040503050406030204" pitchFamily="18" charset="0"/>
                          </a:rPr>
                        </m:ctrlPr>
                      </m:d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i="1">
                            <a:solidFill>
                              <a:schemeClr val="tx1"/>
                            </a:solidFill>
                            <a:effectLst/>
                            <a:latin typeface="Cambria Math" panose="02040503050406030204" pitchFamily="18" charset="0"/>
                          </a:rPr>
                        </m:ctrlPr>
                      </m:sSup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R</m:t>
                        </m:r>
                      </m:e>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i="1">
                            <a:solidFill>
                              <a:schemeClr val="tx1"/>
                            </a:solidFill>
                            <a:effectLst/>
                            <a:latin typeface="Cambria Math" panose="02040503050406030204" pitchFamily="18" charset="0"/>
                          </a:rPr>
                        </m:ctrlPr>
                      </m:sSupPr>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R</m:t>
                        </m:r>
                      </m:e>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the Identity function</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A52C22EB-6F8C-4662-A460-83274B9C018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5223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D8F1-86D5-4A86-80C5-E3BC4500B4A2}"/>
              </a:ext>
            </a:extLst>
          </p:cNvPr>
          <p:cNvSpPr>
            <a:spLocks noGrp="1"/>
          </p:cNvSpPr>
          <p:nvPr>
            <p:ph type="title"/>
          </p:nvPr>
        </p:nvSpPr>
        <p:spPr>
          <a:xfrm>
            <a:off x="838200" y="-87051"/>
            <a:ext cx="10515600" cy="1325563"/>
          </a:xfrm>
        </p:spPr>
        <p:txBody>
          <a:bodyPr/>
          <a:lstStyle/>
          <a:p>
            <a:pPr algn="ctr"/>
            <a:r>
              <a:rPr lang="en-US" dirty="0"/>
              <a:t>Polynomial Transform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210A19-FB64-4300-A958-202447BF69C4}"/>
                  </a:ext>
                </a:extLst>
              </p:cNvPr>
              <p:cNvSpPr>
                <a:spLocks noGrp="1"/>
              </p:cNvSpPr>
              <p:nvPr>
                <p:ph idx="1"/>
              </p:nvPr>
            </p:nvSpPr>
            <p:spPr>
              <a:xfrm>
                <a:off x="299985" y="2130251"/>
                <a:ext cx="11592030" cy="7179548"/>
              </a:xfrm>
            </p:spPr>
            <p:txBody>
              <a:bodyPr anchor="t">
                <a:normAutofit fontScale="92500"/>
              </a:bodyPr>
              <a:lstStyle/>
              <a:p>
                <a:pPr marR="0" indent="0">
                  <a:lnSpc>
                    <a:spcPct val="110000"/>
                  </a:lnSpc>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r>
                        <a:rPr lang="en-US" sz="1800" i="1">
                          <a:solidFill>
                            <a:schemeClr val="tx1"/>
                          </a:solidFill>
                          <a:effectLst/>
                          <a:latin typeface="Cambria Math" panose="02040503050406030204" pitchFamily="18" charset="0"/>
                          <a:ea typeface="Times New Roman" panose="02020603050405020304" pitchFamily="18" charset="0"/>
                        </a:rPr>
                        <m:t>)= </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nary>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𝑐</m:t>
                          </m:r>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𝑑</m:t>
                          </m:r>
                        </m:sup>
                      </m:sSup>
                    </m:oMath>
                  </m:oMathPara>
                </a14:m>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get the transformation </a:t>
                </a:r>
                <a14:m>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𝜑</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e>
                    </m:d>
                  </m:oMath>
                </a14:m>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 must expand this polynomial, for convenience I will only show this for d=2</a:t>
                </a:r>
              </a:p>
              <a:p>
                <a:pPr marR="0" indent="0">
                  <a:lnSpc>
                    <a:spcPct val="11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𝐾</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e>
                      </m:d>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nary>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𝑐</m:t>
                          </m:r>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oMath>
                  </m:oMathPara>
                </a14:m>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indent="0">
                  <a:lnSpc>
                    <a:spcPct val="11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sup>
                              <m:r>
                                <a:rPr lang="en-US" sz="1800" i="1">
                                  <a:solidFill>
                                    <a:schemeClr val="tx1"/>
                                  </a:solidFill>
                                  <a:effectLst/>
                                  <a:latin typeface="Cambria Math" panose="02040503050406030204" pitchFamily="18" charset="0"/>
                                  <a:ea typeface="Times New Roman" panose="02020603050405020304" pitchFamily="18" charset="0"/>
                                </a:rPr>
                                <m:t>2</m:t>
                              </m:r>
                            </m:sup>
                          </m:sSup>
                          <m:sSup>
                            <m:sSupPr>
                              <m:ctrlPr>
                                <a:rPr lang="en-US" sz="1800" i="1">
                                  <a:solidFill>
                                    <a:schemeClr val="tx1"/>
                                  </a:solidFill>
                                  <a:effectLst/>
                                  <a:latin typeface="Cambria Math" panose="02040503050406030204" pitchFamily="18" charset="0"/>
                                  <a:ea typeface="Times New Roman" panose="02020603050405020304" pitchFamily="18" charset="0"/>
                                </a:rPr>
                              </m:ctrlPr>
                            </m:sSup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sup>
                              <m:r>
                                <a:rPr lang="en-US" sz="1800" i="1">
                                  <a:solidFill>
                                    <a:schemeClr val="tx1"/>
                                  </a:solidFill>
                                  <a:effectLst/>
                                  <a:latin typeface="Cambria Math" panose="02040503050406030204" pitchFamily="18" charset="0"/>
                                  <a:ea typeface="Times New Roman" panose="02020603050405020304" pitchFamily="18" charset="0"/>
                                </a:rPr>
                                <m:t>2</m:t>
                              </m:r>
                            </m:sup>
                          </m:sSup>
                        </m:e>
                      </m:nary>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=2</m:t>
                          </m:r>
                        </m:sub>
                        <m:sup>
                          <m:r>
                            <a:rPr lang="en-US" sz="1800" i="1">
                              <a:solidFill>
                                <a:schemeClr val="tx1"/>
                              </a:solidFill>
                              <a:effectLst/>
                              <a:latin typeface="Cambria Math" panose="02040503050406030204" pitchFamily="18" charset="0"/>
                              <a:ea typeface="Times New Roman" panose="02020603050405020304" pitchFamily="18" charset="0"/>
                            </a:rPr>
                            <m:t>𝑛</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𝑗</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p>
                            <m:e>
                              <m:r>
                                <a:rPr lang="en-US" sz="1800" i="1">
                                  <a:solidFill>
                                    <a:schemeClr val="tx1"/>
                                  </a:solidFill>
                                  <a:effectLst/>
                                  <a:latin typeface="Cambria Math" panose="02040503050406030204" pitchFamily="18" charset="0"/>
                                  <a:ea typeface="Times New Roman" panose="02020603050405020304" pitchFamily="18" charset="0"/>
                                </a:rPr>
                                <m:t>(</m:t>
                              </m:r>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r>
                                    <a:rPr lang="en-US" sz="1800" i="1">
                                      <a:solidFill>
                                        <a:schemeClr val="tx1"/>
                                      </a:solidFill>
                                      <a:effectLst/>
                                      <a:latin typeface="Cambria Math" panose="02040503050406030204" pitchFamily="18" charset="0"/>
                                      <a:ea typeface="Times New Roman" panose="02020603050405020304" pitchFamily="18" charset="0"/>
                                    </a:rPr>
                                    <m:t>2</m:t>
                                  </m:r>
                                </m:e>
                              </m:rad>
                              <m:r>
                                <a:rPr lang="en-US" sz="1800" i="1">
                                  <a:solidFill>
                                    <a:schemeClr val="tx1"/>
                                  </a:solidFill>
                                  <a:effectLst/>
                                  <a:latin typeface="Cambria Math" panose="02040503050406030204" pitchFamily="18" charset="0"/>
                                  <a:ea typeface="Times New Roman" panose="02020603050405020304" pitchFamily="18" charset="0"/>
                                </a:rPr>
                                <m:t> </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 </m:t>
                                  </m:r>
                                </m:sub>
                              </m:sSub>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r>
                                <a:rPr lang="en-US" sz="1800" i="1">
                                  <a:solidFill>
                                    <a:schemeClr val="tx1"/>
                                  </a:solidFill>
                                  <a:effectLst/>
                                  <a:latin typeface="Cambria Math" panose="02040503050406030204" pitchFamily="18" charset="0"/>
                                  <a:ea typeface="Times New Roman" panose="02020603050405020304" pitchFamily="18" charset="0"/>
                                </a:rPr>
                                <m:t>)(</m:t>
                              </m:r>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r>
                                    <a:rPr lang="en-US" sz="1800" i="1">
                                      <a:solidFill>
                                        <a:schemeClr val="tx1"/>
                                      </a:solidFill>
                                      <a:effectLst/>
                                      <a:latin typeface="Cambria Math" panose="02040503050406030204" pitchFamily="18" charset="0"/>
                                      <a:ea typeface="Times New Roman" panose="02020603050405020304" pitchFamily="18" charset="0"/>
                                    </a:rPr>
                                    <m:t>2</m:t>
                                  </m:r>
                                </m:e>
                              </m:rad>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 </m:t>
                                  </m:r>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 </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𝑗</m:t>
                                  </m:r>
                                </m:sub>
                              </m:sSub>
                              <m:r>
                                <a:rPr lang="en-US" sz="1800" i="1">
                                  <a:solidFill>
                                    <a:schemeClr val="tx1"/>
                                  </a:solidFill>
                                  <a:effectLst/>
                                  <a:latin typeface="Cambria Math" panose="02040503050406030204" pitchFamily="18" charset="0"/>
                                  <a:ea typeface="Times New Roman" panose="02020603050405020304" pitchFamily="18" charset="0"/>
                                </a:rPr>
                                <m:t>)</m:t>
                              </m:r>
                            </m:e>
                          </m:nary>
                        </m:e>
                      </m:nary>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r>
                            <a:rPr lang="en-US" sz="1800" i="1">
                              <a:solidFill>
                                <a:schemeClr val="tx1"/>
                              </a:solidFill>
                              <a:effectLst/>
                              <a:latin typeface="Cambria Math" panose="02040503050406030204" pitchFamily="18" charset="0"/>
                              <a:ea typeface="Times New Roman" panose="02020603050405020304" pitchFamily="18" charset="0"/>
                            </a:rPr>
                            <m:t>(</m:t>
                          </m:r>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r>
                                <a:rPr lang="en-US" sz="1800" i="1">
                                  <a:solidFill>
                                    <a:schemeClr val="tx1"/>
                                  </a:solidFill>
                                  <a:effectLst/>
                                  <a:latin typeface="Cambria Math" panose="02040503050406030204" pitchFamily="18" charset="0"/>
                                  <a:ea typeface="Times New Roman" panose="02020603050405020304" pitchFamily="18" charset="0"/>
                                </a:rPr>
                                <m:t>2</m:t>
                              </m:r>
                              <m:r>
                                <a:rPr lang="en-US" sz="1800" i="1">
                                  <a:solidFill>
                                    <a:schemeClr val="tx1"/>
                                  </a:solidFill>
                                  <a:effectLst/>
                                  <a:latin typeface="Cambria Math" panose="02040503050406030204" pitchFamily="18" charset="0"/>
                                  <a:ea typeface="Times New Roman" panose="02020603050405020304" pitchFamily="18" charset="0"/>
                                </a:rPr>
                                <m:t>𝑐</m:t>
                              </m:r>
                            </m:e>
                          </m:rad>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 </m:t>
                              </m:r>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r>
                                <a:rPr lang="en-US" sz="1800" i="1">
                                  <a:solidFill>
                                    <a:schemeClr val="tx1"/>
                                  </a:solidFill>
                                  <a:effectLst/>
                                  <a:latin typeface="Cambria Math" panose="02040503050406030204" pitchFamily="18" charset="0"/>
                                  <a:ea typeface="Times New Roman" panose="02020603050405020304" pitchFamily="18" charset="0"/>
                                </a:rPr>
                                <m:t>2</m:t>
                              </m:r>
                              <m:r>
                                <a:rPr lang="en-US" sz="1800" i="1">
                                  <a:solidFill>
                                    <a:schemeClr val="tx1"/>
                                  </a:solidFill>
                                  <a:effectLst/>
                                  <a:latin typeface="Cambria Math" panose="02040503050406030204" pitchFamily="18" charset="0"/>
                                  <a:ea typeface="Times New Roman" panose="02020603050405020304" pitchFamily="18" charset="0"/>
                                </a:rPr>
                                <m:t>𝑐</m:t>
                              </m:r>
                            </m:e>
                          </m:rad>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 </m:t>
                              </m:r>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e>
                      </m:nary>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𝑐</m:t>
                          </m:r>
                        </m:e>
                        <m:sup>
                          <m:r>
                            <a:rPr lang="en-US" sz="1800" i="1">
                              <a:solidFill>
                                <a:schemeClr val="tx1"/>
                              </a:solidFill>
                              <a:effectLst/>
                              <a:latin typeface="Cambria Math" panose="02040503050406030204" pitchFamily="18" charset="0"/>
                              <a:ea typeface="Times New Roman" panose="02020603050405020304" pitchFamily="18" charset="0"/>
                            </a:rPr>
                            <m:t>2</m:t>
                          </m:r>
                        </m:sup>
                      </m:sSup>
                    </m:oMath>
                  </m:oMathPara>
                </a14:m>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0000"/>
                  </a:lnSpc>
                  <a:spcBef>
                    <a:spcPts val="0"/>
                  </a:spcBef>
                  <a:spcAft>
                    <a:spcPts val="750"/>
                  </a:spcAft>
                  <a:buNone/>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Therefore, </a:t>
                </a:r>
                <a14:m>
                  <m:oMath xmlns:m="http://schemas.openxmlformats.org/officeDocument/2006/math">
                    <m:r>
                      <a:rPr lang="en-US" sz="2200" i="1">
                        <a:solidFill>
                          <a:schemeClr val="tx1"/>
                        </a:solidFill>
                        <a:effectLst/>
                        <a:latin typeface="Cambria Math" panose="02040503050406030204" pitchFamily="18" charset="0"/>
                        <a:ea typeface="Times New Roman" panose="02020603050405020304" pitchFamily="18" charset="0"/>
                      </a:rPr>
                      <m:t>𝜑</m:t>
                    </m:r>
                    <m:d>
                      <m:dPr>
                        <m:ctrlPr>
                          <a:rPr lang="en-US" sz="2200" i="1">
                            <a:solidFill>
                              <a:schemeClr val="tx1"/>
                            </a:solidFill>
                            <a:effectLst/>
                            <a:latin typeface="Cambria Math" panose="02040503050406030204" pitchFamily="18" charset="0"/>
                            <a:ea typeface="Times New Roman" panose="02020603050405020304" pitchFamily="18" charset="0"/>
                          </a:rPr>
                        </m:ctrlPr>
                      </m:dPr>
                      <m:e>
                        <m:r>
                          <a:rPr lang="en-US" sz="2200" i="1">
                            <a:solidFill>
                              <a:schemeClr val="tx1"/>
                            </a:solidFill>
                            <a:effectLst/>
                            <a:latin typeface="Cambria Math" panose="02040503050406030204" pitchFamily="18" charset="0"/>
                            <a:ea typeface="Times New Roman" panose="02020603050405020304" pitchFamily="18" charset="0"/>
                          </a:rPr>
                          <m:t>𝑥</m:t>
                        </m:r>
                      </m:e>
                    </m:d>
                    <m:r>
                      <a:rPr lang="en-US" sz="2200" i="1">
                        <a:solidFill>
                          <a:schemeClr val="tx1"/>
                        </a:solidFill>
                        <a:effectLst/>
                        <a:latin typeface="Cambria Math" panose="02040503050406030204" pitchFamily="18" charset="0"/>
                        <a:ea typeface="Times New Roman" panose="02020603050405020304" pitchFamily="18" charset="0"/>
                      </a:rPr>
                      <m:t>: </m:t>
                    </m:r>
                    <m:sSup>
                      <m:sSupPr>
                        <m:ctrlPr>
                          <a:rPr lang="en-US" sz="2200" i="1">
                            <a:solidFill>
                              <a:schemeClr val="tx1"/>
                            </a:solidFill>
                            <a:effectLst/>
                            <a:latin typeface="Cambria Math" panose="02040503050406030204" pitchFamily="18" charset="0"/>
                            <a:ea typeface="Times New Roman" panose="02020603050405020304" pitchFamily="18" charset="0"/>
                          </a:rPr>
                        </m:ctrlPr>
                      </m:sSupPr>
                      <m:e>
                        <m:r>
                          <m:rPr>
                            <m:sty m:val="p"/>
                          </m:rPr>
                          <a:rPr lang="en-US" sz="2200">
                            <a:solidFill>
                              <a:schemeClr val="tx1"/>
                            </a:solidFill>
                            <a:effectLst/>
                            <a:latin typeface="Cambria Math" panose="02040503050406030204" pitchFamily="18" charset="0"/>
                            <a:ea typeface="Times New Roman" panose="02020603050405020304" pitchFamily="18" charset="0"/>
                          </a:rPr>
                          <m:t>R</m:t>
                        </m:r>
                      </m:e>
                      <m:sup>
                        <m:r>
                          <a:rPr lang="en-US" sz="2200" i="1">
                            <a:solidFill>
                              <a:schemeClr val="tx1"/>
                            </a:solidFill>
                            <a:effectLst/>
                            <a:latin typeface="Cambria Math" panose="02040503050406030204" pitchFamily="18" charset="0"/>
                            <a:ea typeface="Times New Roman" panose="02020603050405020304" pitchFamily="18" charset="0"/>
                          </a:rPr>
                          <m:t>𝑛</m:t>
                        </m:r>
                      </m:sup>
                    </m:sSup>
                    <m:r>
                      <a:rPr lang="en-US" sz="2200">
                        <a:solidFill>
                          <a:schemeClr val="tx1"/>
                        </a:solidFill>
                        <a:effectLst/>
                        <a:latin typeface="Cambria Math" panose="02040503050406030204" pitchFamily="18" charset="0"/>
                        <a:ea typeface="Times New Roman" panose="02020603050405020304" pitchFamily="18" charset="0"/>
                      </a:rPr>
                      <m:t> →</m:t>
                    </m:r>
                    <m:sSup>
                      <m:sSupPr>
                        <m:ctrlPr>
                          <a:rPr lang="en-US" sz="2200" i="1">
                            <a:solidFill>
                              <a:schemeClr val="tx1"/>
                            </a:solidFill>
                            <a:effectLst/>
                            <a:latin typeface="Cambria Math" panose="02040503050406030204" pitchFamily="18" charset="0"/>
                            <a:ea typeface="Times New Roman" panose="02020603050405020304" pitchFamily="18" charset="0"/>
                          </a:rPr>
                        </m:ctrlPr>
                      </m:sSupPr>
                      <m:e>
                        <m:r>
                          <m:rPr>
                            <m:sty m:val="p"/>
                          </m:rPr>
                          <a:rPr lang="en-US" sz="2200">
                            <a:solidFill>
                              <a:schemeClr val="tx1"/>
                            </a:solidFill>
                            <a:effectLst/>
                            <a:latin typeface="Cambria Math" panose="02040503050406030204" pitchFamily="18" charset="0"/>
                            <a:ea typeface="Times New Roman" panose="02020603050405020304" pitchFamily="18" charset="0"/>
                          </a:rPr>
                          <m:t>R</m:t>
                        </m:r>
                      </m:e>
                      <m:sup>
                        <m:r>
                          <a:rPr lang="en-US" sz="2200" i="1">
                            <a:solidFill>
                              <a:schemeClr val="tx1"/>
                            </a:solidFill>
                            <a:effectLst/>
                            <a:latin typeface="Cambria Math" panose="02040503050406030204" pitchFamily="18" charset="0"/>
                            <a:ea typeface="Times New Roman" panose="02020603050405020304" pitchFamily="18" charset="0"/>
                          </a:rPr>
                          <m:t>h</m:t>
                        </m:r>
                      </m:sup>
                    </m:sSup>
                    <m:r>
                      <a:rPr lang="en-US" sz="2200" i="1">
                        <a:solidFill>
                          <a:schemeClr val="tx1"/>
                        </a:solidFill>
                        <a:effectLst/>
                        <a:latin typeface="Cambria Math" panose="02040503050406030204" pitchFamily="18" charset="0"/>
                        <a:ea typeface="Times New Roman" panose="02020603050405020304" pitchFamily="18" charset="0"/>
                      </a:rPr>
                      <m:t>=(</m:t>
                    </m:r>
                    <m:sSubSup>
                      <m:sSubSupPr>
                        <m:ctrlPr>
                          <a:rPr lang="en-US" sz="2200" i="1">
                            <a:solidFill>
                              <a:schemeClr val="tx1"/>
                            </a:solidFill>
                            <a:effectLst/>
                            <a:latin typeface="Cambria Math" panose="02040503050406030204" pitchFamily="18" charset="0"/>
                            <a:ea typeface="Times New Roman" panose="02020603050405020304" pitchFamily="18" charset="0"/>
                          </a:rPr>
                        </m:ctrlPr>
                      </m:sSubSup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1</m:t>
                        </m:r>
                      </m:sub>
                      <m:sup>
                        <m:r>
                          <a:rPr lang="en-US" sz="2200" i="1">
                            <a:solidFill>
                              <a:schemeClr val="tx1"/>
                            </a:solidFill>
                            <a:effectLst/>
                            <a:latin typeface="Cambria Math" panose="02040503050406030204" pitchFamily="18" charset="0"/>
                            <a:ea typeface="Times New Roman" panose="02020603050405020304" pitchFamily="18" charset="0"/>
                          </a:rPr>
                          <m:t>2</m:t>
                        </m:r>
                      </m:sup>
                    </m:sSubSup>
                    <m:r>
                      <a:rPr lang="en-US" sz="2200" i="1">
                        <a:solidFill>
                          <a:schemeClr val="tx1"/>
                        </a:solidFill>
                        <a:effectLst/>
                        <a:latin typeface="Cambria Math" panose="02040503050406030204" pitchFamily="18" charset="0"/>
                        <a:ea typeface="Times New Roman" panose="02020603050405020304" pitchFamily="18" charset="0"/>
                      </a:rPr>
                      <m:t>,…,</m:t>
                    </m:r>
                    <m:sSubSup>
                      <m:sSubSupPr>
                        <m:ctrlPr>
                          <a:rPr lang="en-US" sz="2200" i="1">
                            <a:solidFill>
                              <a:schemeClr val="tx1"/>
                            </a:solidFill>
                            <a:effectLst/>
                            <a:latin typeface="Cambria Math" panose="02040503050406030204" pitchFamily="18" charset="0"/>
                            <a:ea typeface="Times New Roman" panose="02020603050405020304" pitchFamily="18" charset="0"/>
                          </a:rPr>
                        </m:ctrlPr>
                      </m:sSubSup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sub>
                      <m:sup>
                        <m:r>
                          <a:rPr lang="en-US" sz="2200" i="1">
                            <a:solidFill>
                              <a:schemeClr val="tx1"/>
                            </a:solidFill>
                            <a:effectLst/>
                            <a:latin typeface="Cambria Math" panose="02040503050406030204" pitchFamily="18" charset="0"/>
                            <a:ea typeface="Times New Roman" panose="02020603050405020304" pitchFamily="18" charset="0"/>
                          </a:rPr>
                          <m:t>2</m:t>
                        </m:r>
                      </m:sup>
                    </m:sSubSup>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2</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2 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3</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r>
                          <a:rPr lang="en-US" sz="2200" i="1">
                            <a:solidFill>
                              <a:schemeClr val="tx1"/>
                            </a:solidFill>
                            <a:effectLst/>
                            <a:latin typeface="Cambria Math" panose="02040503050406030204" pitchFamily="18" charset="0"/>
                            <a:ea typeface="Times New Roman" panose="02020603050405020304" pitchFamily="18" charset="0"/>
                          </a:rPr>
                          <m:t>𝑐</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2</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r>
                          <a:rPr lang="en-US" sz="2200" i="1">
                            <a:solidFill>
                              <a:schemeClr val="tx1"/>
                            </a:solidFill>
                            <a:effectLst/>
                            <a:latin typeface="Cambria Math" panose="02040503050406030204" pitchFamily="18" charset="0"/>
                            <a:ea typeface="Times New Roman" panose="02020603050405020304" pitchFamily="18" charset="0"/>
                          </a:rPr>
                          <m:t>𝑐</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sub>
                    </m:sSub>
                    <m:r>
                      <a:rPr lang="en-US" sz="2200" i="1">
                        <a:solidFill>
                          <a:schemeClr val="tx1"/>
                        </a:solidFill>
                        <a:effectLst/>
                        <a:latin typeface="Cambria Math" panose="02040503050406030204" pitchFamily="18" charset="0"/>
                        <a:ea typeface="Times New Roman" panose="02020603050405020304" pitchFamily="18" charset="0"/>
                      </a:rPr>
                      <m:t>,...,</m:t>
                    </m:r>
                    <m:rad>
                      <m:radPr>
                        <m:degHide m:val="on"/>
                        <m:ctrlPr>
                          <a:rPr lang="en-US" sz="2200" i="1">
                            <a:solidFill>
                              <a:schemeClr val="tx1"/>
                            </a:solidFill>
                            <a:effectLst/>
                            <a:latin typeface="Cambria Math" panose="02040503050406030204" pitchFamily="18" charset="0"/>
                            <a:ea typeface="Times New Roman" panose="02020603050405020304" pitchFamily="18" charset="0"/>
                          </a:rPr>
                        </m:ctrlPr>
                      </m:radPr>
                      <m:deg/>
                      <m:e>
                        <m:r>
                          <a:rPr lang="en-US" sz="2200" i="1">
                            <a:solidFill>
                              <a:schemeClr val="tx1"/>
                            </a:solidFill>
                            <a:effectLst/>
                            <a:latin typeface="Cambria Math" panose="02040503050406030204" pitchFamily="18" charset="0"/>
                            <a:ea typeface="Times New Roman" panose="02020603050405020304" pitchFamily="18" charset="0"/>
                          </a:rPr>
                          <m:t>2</m:t>
                        </m:r>
                        <m:r>
                          <a:rPr lang="en-US" sz="2200" i="1">
                            <a:solidFill>
                              <a:schemeClr val="tx1"/>
                            </a:solidFill>
                            <a:effectLst/>
                            <a:latin typeface="Cambria Math" panose="02040503050406030204" pitchFamily="18" charset="0"/>
                            <a:ea typeface="Times New Roman" panose="02020603050405020304" pitchFamily="18" charset="0"/>
                          </a:rPr>
                          <m:t>𝑐</m:t>
                        </m:r>
                      </m:e>
                    </m:rad>
                    <m:r>
                      <a:rPr lang="en-US" sz="2200" i="1">
                        <a:solidFill>
                          <a:schemeClr val="tx1"/>
                        </a:solidFill>
                        <a:effectLst/>
                        <a:latin typeface="Cambria Math" panose="02040503050406030204" pitchFamily="18" charset="0"/>
                        <a:ea typeface="Times New Roman" panose="02020603050405020304" pitchFamily="18" charset="0"/>
                      </a:rPr>
                      <m:t> </m:t>
                    </m:r>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r>
                          <a:rPr lang="en-US" sz="2200" i="1">
                            <a:solidFill>
                              <a:schemeClr val="tx1"/>
                            </a:solidFill>
                            <a:effectLst/>
                            <a:latin typeface="Cambria Math" panose="02040503050406030204" pitchFamily="18" charset="0"/>
                            <a:ea typeface="Times New Roman" panose="02020603050405020304" pitchFamily="18" charset="0"/>
                          </a:rPr>
                          <m:t>−1 </m:t>
                        </m:r>
                      </m:sub>
                    </m:sSub>
                    <m:sSub>
                      <m:sSubPr>
                        <m:ctrlPr>
                          <a:rPr lang="en-US" sz="2200" i="1">
                            <a:solidFill>
                              <a:schemeClr val="tx1"/>
                            </a:solidFill>
                            <a:effectLst/>
                            <a:latin typeface="Cambria Math" panose="02040503050406030204" pitchFamily="18" charset="0"/>
                            <a:ea typeface="Times New Roman" panose="02020603050405020304" pitchFamily="18" charset="0"/>
                          </a:rPr>
                        </m:ctrlPr>
                      </m:sSubPr>
                      <m:e>
                        <m:r>
                          <a:rPr lang="en-US" sz="2200" i="1">
                            <a:solidFill>
                              <a:schemeClr val="tx1"/>
                            </a:solidFill>
                            <a:effectLst/>
                            <a:latin typeface="Cambria Math" panose="02040503050406030204" pitchFamily="18" charset="0"/>
                            <a:ea typeface="Times New Roman" panose="02020603050405020304" pitchFamily="18" charset="0"/>
                          </a:rPr>
                          <m:t>𝑥</m:t>
                        </m:r>
                      </m:e>
                      <m:sub>
                        <m:r>
                          <a:rPr lang="en-US" sz="2200" i="1">
                            <a:solidFill>
                              <a:schemeClr val="tx1"/>
                            </a:solidFill>
                            <a:effectLst/>
                            <a:latin typeface="Cambria Math" panose="02040503050406030204" pitchFamily="18" charset="0"/>
                            <a:ea typeface="Times New Roman" panose="02020603050405020304" pitchFamily="18" charset="0"/>
                          </a:rPr>
                          <m:t>𝑛</m:t>
                        </m:r>
                      </m:sub>
                    </m:sSub>
                    <m:r>
                      <a:rPr lang="en-US" sz="2200" i="1">
                        <a:solidFill>
                          <a:schemeClr val="tx1"/>
                        </a:solidFill>
                        <a:effectLst/>
                        <a:latin typeface="Cambria Math" panose="02040503050406030204" pitchFamily="18" charset="0"/>
                        <a:ea typeface="Times New Roman" panose="02020603050405020304" pitchFamily="18" charset="0"/>
                      </a:rPr>
                      <m:t>,</m:t>
                    </m:r>
                    <m:r>
                      <a:rPr lang="en-US" sz="2200" i="1">
                        <a:solidFill>
                          <a:schemeClr val="tx1"/>
                        </a:solidFill>
                        <a:effectLst/>
                        <a:latin typeface="Cambria Math" panose="02040503050406030204" pitchFamily="18" charset="0"/>
                        <a:ea typeface="Times New Roman" panose="02020603050405020304" pitchFamily="18" charset="0"/>
                      </a:rPr>
                      <m:t>𝑐</m:t>
                    </m:r>
                    <m:r>
                      <a:rPr lang="en-US" sz="2200" i="1">
                        <a:solidFill>
                          <a:schemeClr val="tx1"/>
                        </a:solidFill>
                        <a:effectLst/>
                        <a:latin typeface="Cambria Math" panose="02040503050406030204" pitchFamily="18" charset="0"/>
                        <a:ea typeface="Times New Roman" panose="02020603050405020304" pitchFamily="18" charset="0"/>
                      </a:rPr>
                      <m:t>)</m:t>
                    </m:r>
                  </m:oMath>
                </a14:m>
                <a:endPar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41210A19-FB64-4300-A958-202447BF69C4}"/>
                  </a:ext>
                </a:extLst>
              </p:cNvPr>
              <p:cNvSpPr>
                <a:spLocks noGrp="1" noRot="1" noChangeAspect="1" noMove="1" noResize="1" noEditPoints="1" noAdjustHandles="1" noChangeArrowheads="1" noChangeShapeType="1" noTextEdit="1"/>
              </p:cNvSpPr>
              <p:nvPr>
                <p:ph idx="1"/>
              </p:nvPr>
            </p:nvSpPr>
            <p:spPr>
              <a:xfrm>
                <a:off x="299985" y="2130251"/>
                <a:ext cx="11592030" cy="717954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0016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125B-5DCE-431A-B443-9E7A8B67E809}"/>
              </a:ext>
            </a:extLst>
          </p:cNvPr>
          <p:cNvSpPr>
            <a:spLocks noGrp="1"/>
          </p:cNvSpPr>
          <p:nvPr>
            <p:ph type="title"/>
          </p:nvPr>
        </p:nvSpPr>
        <p:spPr>
          <a:xfrm>
            <a:off x="838199" y="-331596"/>
            <a:ext cx="10515600" cy="1325563"/>
          </a:xfrm>
        </p:spPr>
        <p:txBody>
          <a:bodyPr/>
          <a:lstStyle/>
          <a:p>
            <a:pPr algn="ctr"/>
            <a:r>
              <a:rPr lang="en-US" dirty="0"/>
              <a:t>Normal RBK Kernel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A8B28F-55D0-42E8-9A7B-260D870C1C07}"/>
                  </a:ext>
                </a:extLst>
              </p:cNvPr>
              <p:cNvSpPr>
                <a:spLocks noGrp="1"/>
              </p:cNvSpPr>
              <p:nvPr>
                <p:ph idx="1"/>
              </p:nvPr>
            </p:nvSpPr>
            <p:spPr>
              <a:xfrm>
                <a:off x="1327428" y="733118"/>
                <a:ext cx="11808069" cy="6526815"/>
              </a:xfrm>
            </p:spPr>
            <p:txBody>
              <a:bodyPr>
                <a:normAutofit/>
              </a:bodyPr>
              <a:lstStyle/>
              <a:p>
                <a:pPr marR="0" indent="0">
                  <a:spcBef>
                    <a:spcPts val="0"/>
                  </a:spcBef>
                  <a:spcAft>
                    <a:spcPts val="750"/>
                  </a:spcAft>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𝑅𝐵𝐹</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m:t>
                      </m:r>
                      <m:func>
                        <m:funcPr>
                          <m:ctrlPr>
                            <a:rPr lang="en-US" sz="1800" i="1">
                              <a:solidFill>
                                <a:schemeClr val="tx1"/>
                              </a:solidFill>
                              <a:effectLst/>
                              <a:latin typeface="Cambria Math" panose="02040503050406030204" pitchFamily="18" charset="0"/>
                              <a:ea typeface="Times New Roman" panose="02020603050405020304" pitchFamily="18" charset="0"/>
                            </a:rPr>
                          </m:ctrlPr>
                        </m:funcPr>
                        <m:fName>
                          <m:r>
                            <a:rPr lang="en-US" sz="1800" i="1">
                              <a:solidFill>
                                <a:schemeClr val="tx1"/>
                              </a:solidFill>
                              <a:effectLst/>
                              <a:latin typeface="Cambria Math" panose="02040503050406030204" pitchFamily="18" charset="0"/>
                              <a:ea typeface="Times New Roman" panose="02020603050405020304" pitchFamily="18" charset="0"/>
                            </a:rPr>
                            <m:t>𝑝</m:t>
                          </m:r>
                        </m:fName>
                        <m:e>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e>
                                      </m:d>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num>
                                <m:den>
                                  <m:r>
                                    <a:rPr lang="en-US" sz="1800" i="1">
                                      <a:solidFill>
                                        <a:schemeClr val="tx1"/>
                                      </a:solidFill>
                                      <a:effectLst/>
                                      <a:latin typeface="Cambria Math" panose="02040503050406030204" pitchFamily="18" charset="0"/>
                                      <a:ea typeface="Times New Roman" panose="02020603050405020304" pitchFamily="18" charset="0"/>
                                    </a:rPr>
                                    <m:t>2</m:t>
                                  </m:r>
                                </m:den>
                              </m:f>
                            </m:e>
                          </m:d>
                        </m:e>
                      </m:func>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d>
                                </m:e>
                                <m:sup>
                                  <m:r>
                                    <a:rPr lang="en-US" sz="1800" i="1">
                                      <a:solidFill>
                                        <a:schemeClr val="tx1"/>
                                      </a:solidFill>
                                      <a:effectLst/>
                                      <a:latin typeface="Cambria Math" panose="02040503050406030204" pitchFamily="18" charset="0"/>
                                      <a:ea typeface="Times New Roman" panose="02020603050405020304" pitchFamily="18" charset="0"/>
                                    </a:rPr>
                                    <m:t>2</m:t>
                                  </m:r>
                                </m:sup>
                              </m:sSup>
                            </m:e>
                          </m:nary>
                        </m:e>
                      </m:d>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d>
                        <m:dPr>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𝑛</m:t>
                              </m:r>
                            </m:sup>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up>
                                  <m:r>
                                    <a:rPr lang="en-US" sz="1800" i="1">
                                      <a:solidFill>
                                        <a:schemeClr val="tx1"/>
                                      </a:solidFill>
                                      <a:effectLst/>
                                      <a:latin typeface="Cambria Math" panose="02040503050406030204" pitchFamily="18" charset="0"/>
                                      <a:ea typeface="Times New Roman" panose="02020603050405020304" pitchFamily="18" charset="0"/>
                                    </a:rPr>
                                    <m:t>2</m:t>
                                  </m:r>
                                </m:sup>
                              </m:sSubSup>
                              <m:r>
                                <a:rPr lang="en-US" sz="1800" i="1">
                                  <a:solidFill>
                                    <a:schemeClr val="tx1"/>
                                  </a:solidFill>
                                  <a:effectLst/>
                                  <a:latin typeface="Cambria Math" panose="02040503050406030204" pitchFamily="18" charset="0"/>
                                  <a:ea typeface="Times New Roman" panose="02020603050405020304" pitchFamily="18" charset="0"/>
                                </a:rPr>
                                <m:t>−2</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nary>
                        </m:e>
                      </m:d>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𝑥</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𝑦</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𝑦</m:t>
                      </m:r>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228600" marR="0">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rPr>
                  <a:t>By Taylor series expansion of the first exponential function we get</a:t>
                </a: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𝑘</m:t>
                          </m:r>
                          <m:r>
                            <a:rPr lang="en-US" sz="1800" i="1">
                              <a:solidFill>
                                <a:schemeClr val="tx1"/>
                              </a:solidFill>
                              <a:effectLst/>
                              <a:latin typeface="Cambria Math" panose="02040503050406030204" pitchFamily="18" charset="0"/>
                              <a:ea typeface="Times New Roman" panose="02020603050405020304" pitchFamily="18" charset="0"/>
                            </a:rPr>
                            <m:t>=0</m:t>
                          </m:r>
                        </m:sub>
                        <m:sup>
                          <m:r>
                            <a:rPr lang="en-US" sz="1800" i="1">
                              <a:solidFill>
                                <a:schemeClr val="tx1"/>
                              </a:solidFill>
                              <a:effectLst/>
                              <a:latin typeface="Cambria Math" panose="02040503050406030204" pitchFamily="18" charset="0"/>
                              <a:ea typeface="Times New Roman" panose="02020603050405020304" pitchFamily="18" charset="0"/>
                            </a:rPr>
                            <m:t>∞</m:t>
                          </m:r>
                        </m:sup>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f>
                                <m:fPr>
                                  <m:ctrlPr>
                                    <a:rPr lang="en-US" sz="1800" i="1">
                                      <a:solidFill>
                                        <a:schemeClr val="tx1"/>
                                      </a:solidFill>
                                      <a:effectLst/>
                                      <a:latin typeface="Cambria Math" panose="02040503050406030204" pitchFamily="18" charset="0"/>
                                      <a:ea typeface="Times New Roman" panose="02020603050405020304" pitchFamily="18" charset="0"/>
                                    </a:rPr>
                                  </m:ctrlPr>
                                </m:fPr>
                                <m:num>
                                  <m:d>
                                    <m:dPr>
                                      <m:ctrlPr>
                                        <a:rPr lang="en-US" sz="1800" i="1">
                                          <a:solidFill>
                                            <a:schemeClr val="tx1"/>
                                          </a:solidFill>
                                          <a:effectLst/>
                                          <a:latin typeface="Cambria Math" panose="02040503050406030204" pitchFamily="18" charset="0"/>
                                          <a:ea typeface="Times New Roman" panose="02020603050405020304" pitchFamily="18" charset="0"/>
                                        </a:rPr>
                                      </m:ctrlPr>
                                    </m:dPr>
                                    <m:e>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a:rPr lang="en-US" sz="1800" i="1">
                                              <a:solidFill>
                                                <a:schemeClr val="tx1"/>
                                              </a:solidFill>
                                              <a:effectLst/>
                                              <a:latin typeface="Cambria Math" panose="02040503050406030204" pitchFamily="18" charset="0"/>
                                              <a:ea typeface="Times New Roman" panose="02020603050405020304" pitchFamily="18" charset="0"/>
                                            </a:rPr>
                                            <m:t>𝑥</m:t>
                                          </m:r>
                                        </m:e>
                                        <m:sup>
                                          <m:r>
                                            <a:rPr lang="en-US" sz="1800" i="1">
                                              <a:solidFill>
                                                <a:schemeClr val="tx1"/>
                                              </a:solidFill>
                                              <a:effectLst/>
                                              <a:latin typeface="Cambria Math" panose="02040503050406030204" pitchFamily="18" charset="0"/>
                                              <a:ea typeface="Times New Roman" panose="02020603050405020304" pitchFamily="18" charset="0"/>
                                            </a:rPr>
                                            <m:t>𝑇</m:t>
                                          </m:r>
                                        </m:sup>
                                      </m:sSup>
                                      <m:r>
                                        <a:rPr lang="en-US" sz="1800" i="1">
                                          <a:solidFill>
                                            <a:schemeClr val="tx1"/>
                                          </a:solidFill>
                                          <a:effectLst/>
                                          <a:latin typeface="Cambria Math" panose="02040503050406030204" pitchFamily="18" charset="0"/>
                                          <a:ea typeface="Times New Roman" panose="02020603050405020304" pitchFamily="18" charset="0"/>
                                        </a:rPr>
                                        <m:t>𝑦</m:t>
                                      </m:r>
                                    </m:e>
                                  </m:d>
                                </m:num>
                                <m:den>
                                  <m:r>
                                    <a:rPr lang="en-US" sz="1800" i="1">
                                      <a:solidFill>
                                        <a:schemeClr val="tx1"/>
                                      </a:solidFill>
                                      <a:effectLst/>
                                      <a:latin typeface="Cambria Math" panose="02040503050406030204" pitchFamily="18" charset="0"/>
                                      <a:ea typeface="Times New Roman" panose="02020603050405020304" pitchFamily="18" charset="0"/>
                                    </a:rPr>
                                    <m:t>𝑘</m:t>
                                  </m:r>
                                  <m:r>
                                    <a:rPr lang="en-US" sz="1800" i="1">
                                      <a:solidFill>
                                        <a:schemeClr val="tx1"/>
                                      </a:solidFill>
                                      <a:effectLst/>
                                      <a:latin typeface="Cambria Math" panose="02040503050406030204" pitchFamily="18" charset="0"/>
                                      <a:ea typeface="Times New Roman" panose="02020603050405020304" pitchFamily="18" charset="0"/>
                                    </a:rPr>
                                    <m:t>!</m:t>
                                  </m:r>
                                </m:den>
                              </m:f>
                            </m:e>
                            <m:sup>
                              <m:r>
                                <a:rPr lang="en-US" sz="1800" i="1">
                                  <a:solidFill>
                                    <a:schemeClr val="tx1"/>
                                  </a:solidFill>
                                  <a:effectLst/>
                                  <a:latin typeface="Cambria Math" panose="02040503050406030204" pitchFamily="18" charset="0"/>
                                  <a:ea typeface="Times New Roman" panose="02020603050405020304" pitchFamily="18" charset="0"/>
                                </a:rPr>
                                <m:t>𝑘</m:t>
                              </m:r>
                            </m:sup>
                          </m:sSup>
                        </m:e>
                      </m:nary>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e>
                          </m:d>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𝑦</m:t>
                              </m:r>
                            </m:e>
                          </m:d>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𝑘</m:t>
                          </m:r>
                          <m:r>
                            <a:rPr lang="en-US" sz="1800" i="1">
                              <a:solidFill>
                                <a:schemeClr val="tx1"/>
                              </a:solidFill>
                              <a:effectLst/>
                              <a:latin typeface="Cambria Math" panose="02040503050406030204" pitchFamily="18" charset="0"/>
                              <a:ea typeface="Times New Roman" panose="02020603050405020304" pitchFamily="18" charset="0"/>
                            </a:rPr>
                            <m:t>=0</m:t>
                          </m:r>
                        </m:sub>
                        <m:sup>
                          <m:r>
                            <a:rPr lang="en-US" sz="1800" i="1">
                              <a:solidFill>
                                <a:schemeClr val="tx1"/>
                              </a:solidFill>
                              <a:effectLst/>
                              <a:latin typeface="Cambria Math" panose="02040503050406030204" pitchFamily="18" charset="0"/>
                              <a:ea typeface="Times New Roman" panose="02020603050405020304" pitchFamily="18" charset="0"/>
                            </a:rPr>
                            <m:t>∞</m:t>
                          </m:r>
                        </m:sup>
                        <m:e>
                          <m:nary>
                            <m:naryPr>
                              <m:chr m:val="∑"/>
                              <m:limLoc m:val="undOvr"/>
                              <m:supHide m:val="on"/>
                              <m:ctrlPr>
                                <a:rPr lang="en-US" sz="1800" i="1">
                                  <a:solidFill>
                                    <a:schemeClr val="tx1"/>
                                  </a:solidFill>
                                  <a:effectLst/>
                                  <a:latin typeface="Cambria Math" panose="02040503050406030204" pitchFamily="18" charset="0"/>
                                  <a:ea typeface="Times New Roman" panose="02020603050405020304" pitchFamily="18" charset="0"/>
                                </a:rPr>
                              </m:ctrlPr>
                            </m:naryPr>
                            <m:sub>
                              <m:nary>
                                <m:naryPr>
                                  <m:chr m:val="∑"/>
                                  <m:limLoc m:val="undOvr"/>
                                  <m:subHide m:val="on"/>
                                  <m:supHide m:val="on"/>
                                  <m:ctrlPr>
                                    <a:rPr lang="en-US" sz="1800" i="1">
                                      <a:solidFill>
                                        <a:schemeClr val="tx1"/>
                                      </a:solidFill>
                                      <a:effectLst/>
                                      <a:latin typeface="Cambria Math" panose="02040503050406030204" pitchFamily="18" charset="0"/>
                                      <a:ea typeface="Times New Roman" panose="02020603050405020304" pitchFamily="18" charset="0"/>
                                    </a:rPr>
                                  </m:ctrlPr>
                                </m:naryPr>
                                <m:sub/>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𝑘</m:t>
                                  </m:r>
                                </m:e>
                              </m:nary>
                            </m:sub>
                            <m:sup/>
                            <m:e>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𝑥</m:t>
                                      </m:r>
                                    </m:e>
                                  </m:d>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1</m:t>
                                      </m:r>
                                    </m:sub>
                                    <m:sup>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1</m:t>
                                          </m:r>
                                        </m:sub>
                                      </m:sSub>
                                    </m:sup>
                                  </m:sSubSup>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𝑘</m:t>
                                      </m:r>
                                    </m:sub>
                                    <m:sup>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𝑘</m:t>
                                          </m:r>
                                        </m:sub>
                                      </m:sSub>
                                    </m:sup>
                                  </m:sSubSup>
                                </m:num>
                                <m:den>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1</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𝑘</m:t>
                                          </m:r>
                                        </m:sub>
                                      </m:sSub>
                                      <m:r>
                                        <a:rPr lang="en-US" sz="1800" i="1">
                                          <a:solidFill>
                                            <a:schemeClr val="tx1"/>
                                          </a:solidFill>
                                          <a:effectLst/>
                                          <a:latin typeface="Cambria Math" panose="02040503050406030204" pitchFamily="18" charset="0"/>
                                          <a:ea typeface="Times New Roman" panose="02020603050405020304" pitchFamily="18" charset="0"/>
                                        </a:rPr>
                                        <m:t>!</m:t>
                                      </m:r>
                                    </m:e>
                                  </m:rad>
                                </m:den>
                              </m:f>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𝑒𝑥𝑝</m:t>
                              </m:r>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i="1">
                                      <a:solidFill>
                                        <a:schemeClr val="tx1"/>
                                      </a:solidFill>
                                      <a:effectLst/>
                                      <a:latin typeface="Cambria Math" panose="02040503050406030204" pitchFamily="18" charset="0"/>
                                      <a:ea typeface="Times New Roman" panose="02020603050405020304" pitchFamily="18" charset="0"/>
                                    </a:rPr>
                                    <m:t>1</m:t>
                                  </m:r>
                                </m:num>
                                <m:den>
                                  <m:r>
                                    <a:rPr lang="en-US" sz="1800" i="1">
                                      <a:solidFill>
                                        <a:schemeClr val="tx1"/>
                                      </a:solidFill>
                                      <a:effectLst/>
                                      <a:latin typeface="Cambria Math" panose="02040503050406030204" pitchFamily="18" charset="0"/>
                                      <a:ea typeface="Times New Roman" panose="02020603050405020304" pitchFamily="18" charset="0"/>
                                    </a:rPr>
                                    <m:t>2</m:t>
                                  </m:r>
                                </m:den>
                              </m:f>
                              <m:r>
                                <a:rPr lang="en-US" sz="1800" i="1">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r>
                                        <a:rPr lang="en-US" sz="1800" i="1">
                                          <a:solidFill>
                                            <a:schemeClr val="tx1"/>
                                          </a:solidFill>
                                          <a:effectLst/>
                                          <a:latin typeface="Cambria Math" panose="02040503050406030204" pitchFamily="18" charset="0"/>
                                          <a:ea typeface="Times New Roman" panose="02020603050405020304" pitchFamily="18" charset="0"/>
                                        </a:rPr>
                                        <m:t>𝑦</m:t>
                                      </m:r>
                                    </m:e>
                                  </m:d>
                                  <m:r>
                                    <a:rPr lang="en-US" sz="1800" i="1">
                                      <a:solidFill>
                                        <a:schemeClr val="tx1"/>
                                      </a:solidFill>
                                      <a:effectLst/>
                                      <a:latin typeface="Cambria Math" panose="02040503050406030204" pitchFamily="18" charset="0"/>
                                      <a:ea typeface="Times New Roman" panose="02020603050405020304" pitchFamily="18" charset="0"/>
                                    </a:rPr>
                                    <m:t>|</m:t>
                                  </m:r>
                                </m:e>
                                <m:sup>
                                  <m:r>
                                    <a:rPr lang="en-US" sz="1800" i="1">
                                      <a:solidFill>
                                        <a:schemeClr val="tx1"/>
                                      </a:solidFill>
                                      <a:effectLst/>
                                      <a:latin typeface="Cambria Math" panose="02040503050406030204" pitchFamily="18" charset="0"/>
                                      <a:ea typeface="Times New Roman" panose="02020603050405020304" pitchFamily="18" charset="0"/>
                                    </a:rPr>
                                    <m:t>2</m:t>
                                  </m:r>
                                </m:sup>
                              </m:sSup>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1</m:t>
                                      </m:r>
                                    </m:sub>
                                    <m:sup>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1</m:t>
                                          </m:r>
                                        </m:sub>
                                      </m:sSub>
                                    </m:sup>
                                  </m:sSubSup>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𝑘</m:t>
                                      </m:r>
                                    </m:sub>
                                    <m:sup>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𝑘</m:t>
                                          </m:r>
                                        </m:sub>
                                      </m:sSub>
                                    </m:sup>
                                  </m:sSubSup>
                                </m:num>
                                <m:den>
                                  <m:rad>
                                    <m:radPr>
                                      <m:degHide m:val="on"/>
                                      <m:ctrlPr>
                                        <a:rPr lang="en-US" sz="1800" i="1">
                                          <a:solidFill>
                                            <a:schemeClr val="tx1"/>
                                          </a:solidFill>
                                          <a:effectLst/>
                                          <a:latin typeface="Cambria Math" panose="02040503050406030204" pitchFamily="18" charset="0"/>
                                          <a:ea typeface="Times New Roman" panose="02020603050405020304" pitchFamily="18" charset="0"/>
                                        </a:rPr>
                                      </m:ctrlPr>
                                    </m:radPr>
                                    <m:deg/>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1</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𝑛</m:t>
                                          </m:r>
                                        </m:e>
                                        <m:sub>
                                          <m:r>
                                            <a:rPr lang="en-US" sz="1800" i="1">
                                              <a:solidFill>
                                                <a:schemeClr val="tx1"/>
                                              </a:solidFill>
                                              <a:effectLst/>
                                              <a:latin typeface="Cambria Math" panose="02040503050406030204" pitchFamily="18" charset="0"/>
                                              <a:ea typeface="Times New Roman" panose="02020603050405020304" pitchFamily="18" charset="0"/>
                                            </a:rPr>
                                            <m:t>𝑘</m:t>
                                          </m:r>
                                        </m:sub>
                                      </m:sSub>
                                      <m:r>
                                        <a:rPr lang="en-US" sz="1800" i="1">
                                          <a:solidFill>
                                            <a:schemeClr val="tx1"/>
                                          </a:solidFill>
                                          <a:effectLst/>
                                          <a:latin typeface="Cambria Math" panose="02040503050406030204" pitchFamily="18" charset="0"/>
                                          <a:ea typeface="Times New Roman" panose="02020603050405020304" pitchFamily="18" charset="0"/>
                                        </a:rPr>
                                        <m:t>!</m:t>
                                      </m:r>
                                    </m:e>
                                  </m:rad>
                                </m:den>
                              </m:f>
                            </m:e>
                          </m:nary>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AFA8B28F-55D0-42E8-9A7B-260D870C1C07}"/>
                  </a:ext>
                </a:extLst>
              </p:cNvPr>
              <p:cNvSpPr>
                <a:spLocks noGrp="1" noRot="1" noChangeAspect="1" noMove="1" noResize="1" noEditPoints="1" noAdjustHandles="1" noChangeArrowheads="1" noChangeShapeType="1" noTextEdit="1"/>
              </p:cNvSpPr>
              <p:nvPr>
                <p:ph idx="1"/>
              </p:nvPr>
            </p:nvSpPr>
            <p:spPr>
              <a:xfrm>
                <a:off x="1327428" y="733118"/>
                <a:ext cx="11808069" cy="6526815"/>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BD1413C-9BD9-4020-9941-D25FBC18C4C5}"/>
                  </a:ext>
                </a:extLst>
              </p:cNvPr>
              <p:cNvSpPr txBox="1"/>
              <p:nvPr/>
            </p:nvSpPr>
            <p:spPr>
              <a:xfrm>
                <a:off x="191964" y="3996526"/>
                <a:ext cx="3537020" cy="2585323"/>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We find t</a:t>
                </a: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no closed form for the transformation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d>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in this case as the dimension of the feature space we are mapping into is infinite dimensional. (This should have been obvious as the RBF can be thought of as a polynomial kernel of dimension d=</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when expanded as a Taylor Series)</a:t>
                </a:r>
                <a:endParaRPr lang="en-US" dirty="0"/>
              </a:p>
            </p:txBody>
          </p:sp>
        </mc:Choice>
        <mc:Fallback>
          <p:sp>
            <p:nvSpPr>
              <p:cNvPr id="4" name="TextBox 3">
                <a:extLst>
                  <a:ext uri="{FF2B5EF4-FFF2-40B4-BE49-F238E27FC236}">
                    <a16:creationId xmlns:a16="http://schemas.microsoft.com/office/drawing/2014/main" id="{EBD1413C-9BD9-4020-9941-D25FBC18C4C5}"/>
                  </a:ext>
                </a:extLst>
              </p:cNvPr>
              <p:cNvSpPr txBox="1">
                <a:spLocks noRot="1" noChangeAspect="1" noMove="1" noResize="1" noEditPoints="1" noAdjustHandles="1" noChangeArrowheads="1" noChangeShapeType="1" noTextEdit="1"/>
              </p:cNvSpPr>
              <p:nvPr/>
            </p:nvSpPr>
            <p:spPr>
              <a:xfrm>
                <a:off x="191964" y="3996526"/>
                <a:ext cx="3537020" cy="2585323"/>
              </a:xfrm>
              <a:prstGeom prst="rect">
                <a:avLst/>
              </a:prstGeom>
              <a:blipFill>
                <a:blip r:embed="rId3"/>
                <a:stretch>
                  <a:fillRect l="-1377" t="-1415" r="-344" b="-2830"/>
                </a:stretch>
              </a:blipFill>
            </p:spPr>
            <p:txBody>
              <a:bodyPr/>
              <a:lstStyle/>
              <a:p>
                <a:r>
                  <a:rPr lang="en-US">
                    <a:noFill/>
                  </a:rPr>
                  <a:t> </a:t>
                </a:r>
              </a:p>
            </p:txBody>
          </p:sp>
        </mc:Fallback>
      </mc:AlternateContent>
    </p:spTree>
    <p:extLst>
      <p:ext uri="{BB962C8B-B14F-4D97-AF65-F5344CB8AC3E}">
        <p14:creationId xmlns:p14="http://schemas.microsoft.com/office/powerpoint/2010/main" val="243063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0832-94EB-4D8D-A6CA-09FBAF820B45}"/>
              </a:ext>
            </a:extLst>
          </p:cNvPr>
          <p:cNvSpPr>
            <a:spLocks noGrp="1"/>
          </p:cNvSpPr>
          <p:nvPr>
            <p:ph type="title"/>
          </p:nvPr>
        </p:nvSpPr>
        <p:spPr>
          <a:xfrm>
            <a:off x="810001" y="1208055"/>
            <a:ext cx="10571998" cy="970450"/>
          </a:xfrm>
        </p:spPr>
        <p:txBody>
          <a:bodyPr>
            <a:normAutofit fontScale="90000"/>
          </a:bodyPr>
          <a:lstStyle/>
          <a:p>
            <a:pPr marL="0" marR="0" algn="ctr">
              <a:lnSpc>
                <a:spcPct val="107000"/>
              </a:lnSpc>
              <a:spcBef>
                <a:spcPts val="0"/>
              </a:spcBef>
              <a:spcAft>
                <a:spcPts val="800"/>
              </a:spcAft>
            </a:pPr>
            <a:r>
              <a:rPr lang="en-US" b="1" dirty="0">
                <a:effectLst/>
                <a:latin typeface="Arial" panose="020B0604020202020204" pitchFamily="34" charset="0"/>
                <a:ea typeface="Calibri" panose="020F0502020204030204" pitchFamily="34" charset="0"/>
                <a:cs typeface="Times New Roman" panose="02020603050405020304" pitchFamily="18" charset="0"/>
              </a:rPr>
              <a:t>Problem Approach</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r>
              <a:rPr lang="en-US" sz="1800" dirty="0">
                <a:solidFill>
                  <a:schemeClr val="tx1"/>
                </a:solidFill>
                <a:effectLst/>
                <a:latin typeface="Times New Roman" panose="02020603050405020304" pitchFamily="18" charset="0"/>
                <a:ea typeface="Times New Roman" panose="02020603050405020304" pitchFamily="18" charset="0"/>
              </a:rPr>
              <a:t>To approach the problem, we must now consider the resulting problem statement for the monotonicity constrained problem for each case</a:t>
            </a:r>
            <a:br>
              <a:rPr lang="en-US" sz="1800" dirty="0">
                <a:effectLst/>
                <a:latin typeface="Times New Roman" panose="02020603050405020304" pitchFamily="18" charset="0"/>
                <a:ea typeface="Times New Roman" panose="02020603050405020304" pitchFamily="18" charset="0"/>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074C09-8DDB-4CE3-B54F-5E6DE5FD0D5E}"/>
                  </a:ext>
                </a:extLst>
              </p:cNvPr>
              <p:cNvSpPr>
                <a:spLocks noGrp="1"/>
              </p:cNvSpPr>
              <p:nvPr>
                <p:ph idx="1"/>
              </p:nvPr>
            </p:nvSpPr>
            <p:spPr>
              <a:xfrm>
                <a:off x="-165798" y="1801964"/>
                <a:ext cx="12523596" cy="3104941"/>
              </a:xfrm>
            </p:spPr>
            <p:txBody>
              <a:bodyPr>
                <a:normAutofit/>
              </a:bodyPr>
              <a:lstStyle/>
              <a:p>
                <a:pPr marL="0" marR="0" indent="0" algn="ctr">
                  <a:spcBef>
                    <a:spcPts val="0"/>
                  </a:spcBef>
                  <a:spcAft>
                    <a:spcPts val="750"/>
                  </a:spcAft>
                  <a:buNone/>
                </a:pPr>
                <a:r>
                  <a:rPr lang="en-US" sz="1800" dirty="0">
                    <a:solidFill>
                      <a:schemeClr val="tx1"/>
                    </a:solidFill>
                    <a:effectLst/>
                    <a:latin typeface="Times New Roman" panose="02020603050405020304" pitchFamily="18" charset="0"/>
                    <a:ea typeface="Times New Roman" panose="02020603050405020304" pitchFamily="18" charset="0"/>
                  </a:rPr>
                  <a:t>Case 1 Linear Kernel</a:t>
                </a:r>
              </a:p>
              <a:p>
                <a:pPr marL="0" marR="0" indent="0" algn="ctr">
                  <a:spcBef>
                    <a:spcPts val="0"/>
                  </a:spcBef>
                  <a:spcAft>
                    <a:spcPts val="750"/>
                  </a:spcAft>
                  <a:buNone/>
                </a:pPr>
                <a14:m>
                  <m:oMathPara xmlns:m="http://schemas.openxmlformats.org/officeDocument/2006/math">
                    <m:oMathParaPr>
                      <m:jc m:val="centerGroup"/>
                    </m:oMathParaPr>
                    <m:oMath xmlns:m="http://schemas.openxmlformats.org/officeDocument/2006/math">
                      <m:func>
                        <m:funcPr>
                          <m:ctrlPr>
                            <a:rPr lang="en-US" sz="1800" i="1">
                              <a:solidFill>
                                <a:schemeClr val="tx1"/>
                              </a:solidFill>
                              <a:effectLst/>
                              <a:latin typeface="Cambria Math" panose="02040503050406030204" pitchFamily="18" charset="0"/>
                              <a:ea typeface="Times New Roman" panose="02020603050405020304" pitchFamily="18" charset="0"/>
                            </a:rPr>
                          </m:ctrlPr>
                        </m:funcPr>
                        <m:fName>
                          <m:limLow>
                            <m:limLowPr>
                              <m:ctrlPr>
                                <a:rPr lang="en-US" sz="1800" i="1">
                                  <a:solidFill>
                                    <a:schemeClr val="tx1"/>
                                  </a:solidFill>
                                  <a:effectLst/>
                                  <a:latin typeface="Cambria Math" panose="02040503050406030204" pitchFamily="18" charset="0"/>
                                  <a:ea typeface="Times New Roman" panose="02020603050405020304" pitchFamily="18"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rPr>
                                <m:t>max</m:t>
                              </m:r>
                            </m:e>
                            <m:lim>
                              <m:r>
                                <m:rPr>
                                  <m:sty m:val="p"/>
                                </m:rPr>
                                <a:rPr lang="en-US" sz="1800">
                                  <a:solidFill>
                                    <a:schemeClr val="tx1"/>
                                  </a:solidFill>
                                  <a:effectLst/>
                                  <a:latin typeface="Cambria Math" panose="02040503050406030204" pitchFamily="18" charset="0"/>
                                  <a:ea typeface="Times New Roman" panose="02020603050405020304" pitchFamily="18" charset="0"/>
                                </a:rPr>
                                <m:t>α</m:t>
                              </m:r>
                              <m:r>
                                <a:rPr lang="en-US" sz="1800">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p>
                                  <m:r>
                                    <a:rPr lang="en-US" sz="1800" i="1">
                                      <a:solidFill>
                                        <a:schemeClr val="tx1"/>
                                      </a:solidFill>
                                      <a:effectLst/>
                                      <a:latin typeface="Cambria Math" panose="02040503050406030204" pitchFamily="18" charset="0"/>
                                      <a:ea typeface="Times New Roman" panose="02020603050405020304" pitchFamily="18" charset="0"/>
                                    </a:rPr>
                                    <m:t>∗</m:t>
                                  </m:r>
                                </m:sup>
                              </m:sSup>
                              <m:r>
                                <a:rPr lang="en-US" sz="1800">
                                  <a:solidFill>
                                    <a:schemeClr val="tx1"/>
                                  </a:solidFill>
                                  <a:effectLst/>
                                  <a:latin typeface="Cambria Math" panose="02040503050406030204" pitchFamily="18" charset="0"/>
                                  <a:ea typeface="Times New Roman" panose="02020603050405020304" pitchFamily="18" charset="0"/>
                                </a:rPr>
                                <m:t>,</m:t>
                              </m:r>
                              <m:r>
                                <m:rPr>
                                  <m:sty m:val="p"/>
                                </m:rPr>
                                <a:rPr lang="en-US" sz="1800">
                                  <a:solidFill>
                                    <a:schemeClr val="tx1"/>
                                  </a:solidFill>
                                  <a:effectLst/>
                                  <a:latin typeface="Cambria Math" panose="02040503050406030204" pitchFamily="18" charset="0"/>
                                  <a:ea typeface="Times New Roman" panose="02020603050405020304" pitchFamily="18" charset="0"/>
                                </a:rPr>
                                <m:t>β</m:t>
                              </m:r>
                            </m:lim>
                          </m:limLow>
                        </m:fName>
                        <m:e>
                          <m:r>
                            <m:rPr>
                              <m:sty m:val="p"/>
                            </m:rPr>
                            <a:rPr lang="en-US" sz="1800">
                              <a:solidFill>
                                <a:schemeClr val="tx1"/>
                              </a:solidFill>
                              <a:effectLst/>
                              <a:latin typeface="Cambria Math" panose="02040503050406030204" pitchFamily="18" charset="0"/>
                              <a:ea typeface="Times New Roman" panose="02020603050405020304" pitchFamily="18" charset="0"/>
                            </a:rPr>
                            <m:t>Q</m:t>
                          </m:r>
                          <m:d>
                            <m:dPr>
                              <m:ctrlPr>
                                <a:rPr lang="en-US" sz="1800" i="1">
                                  <a:solidFill>
                                    <a:schemeClr val="tx1"/>
                                  </a:solidFill>
                                  <a:effectLst/>
                                  <a:latin typeface="Cambria Math" panose="02040503050406030204" pitchFamily="18" charset="0"/>
                                  <a:ea typeface="Times New Roman" panose="02020603050405020304" pitchFamily="18"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rPr>
                                <m:t>α</m:t>
                              </m:r>
                              <m:r>
                                <a:rPr lang="en-US" sz="1800">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p>
                                  <m:r>
                                    <a:rPr lang="en-US" sz="1800" i="1">
                                      <a:solidFill>
                                        <a:schemeClr val="tx1"/>
                                      </a:solidFill>
                                      <a:effectLst/>
                                      <a:latin typeface="Cambria Math" panose="02040503050406030204" pitchFamily="18" charset="0"/>
                                      <a:ea typeface="Times New Roman" panose="02020603050405020304" pitchFamily="18" charset="0"/>
                                    </a:rPr>
                                    <m:t>∗</m:t>
                                  </m:r>
                                </m:sup>
                              </m:sSup>
                              <m:r>
                                <a:rPr lang="en-US" sz="1800">
                                  <a:solidFill>
                                    <a:schemeClr val="tx1"/>
                                  </a:solidFill>
                                  <a:effectLst/>
                                  <a:latin typeface="Cambria Math" panose="02040503050406030204" pitchFamily="18" charset="0"/>
                                  <a:ea typeface="Times New Roman" panose="02020603050405020304" pitchFamily="18" charset="0"/>
                                </a:rPr>
                                <m:t>,</m:t>
                              </m:r>
                              <m:r>
                                <m:rPr>
                                  <m:sty m:val="p"/>
                                </m:rPr>
                                <a:rPr lang="en-US" sz="1800">
                                  <a:solidFill>
                                    <a:schemeClr val="tx1"/>
                                  </a:solidFill>
                                  <a:effectLst/>
                                  <a:latin typeface="Cambria Math" panose="02040503050406030204" pitchFamily="18" charset="0"/>
                                  <a:ea typeface="Times New Roman" panose="02020603050405020304" pitchFamily="18" charset="0"/>
                                </a:rPr>
                                <m:t>β</m:t>
                              </m:r>
                            </m:e>
                          </m:d>
                        </m:e>
                      </m:func>
                      <m:r>
                        <a:rPr lang="en-US" sz="1800">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r>
                                <a:rPr lang="en-US" sz="1800">
                                  <a:solidFill>
                                    <a:schemeClr val="tx1"/>
                                  </a:solidFill>
                                  <a:effectLst/>
                                  <a:latin typeface="Cambria Math" panose="02040503050406030204" pitchFamily="18" charset="0"/>
                                  <a:ea typeface="Times New Roman" panose="02020603050405020304" pitchFamily="18" charset="0"/>
                                </a:rPr>
                                <m:t>[</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 </m:t>
                              </m:r>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r>
                                <a:rPr lang="en-US" sz="1800" i="1">
                                  <a:solidFill>
                                    <a:schemeClr val="tx1"/>
                                  </a:solidFill>
                                  <a:effectLst/>
                                  <a:latin typeface="Cambria Math" panose="02040503050406030204" pitchFamily="18" charset="0"/>
                                  <a:ea typeface="Times New Roman" panose="02020603050405020304" pitchFamily="18" charset="0"/>
                                </a:rPr>
                                <m:t> </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a:solidFill>
                                    <a:schemeClr val="tx1"/>
                                  </a:solidFill>
                                  <a:effectLst/>
                                  <a:latin typeface="Cambria Math" panose="02040503050406030204" pitchFamily="18" charset="0"/>
                                  <a:ea typeface="Times New Roman" panose="02020603050405020304" pitchFamily="18" charset="0"/>
                                </a:rPr>
                                <m:t> ]</m:t>
                              </m:r>
                            </m:e>
                          </m:nary>
                          <m:r>
                            <a:rPr lang="en-US" sz="1800">
                              <a:solidFill>
                                <a:schemeClr val="tx1"/>
                              </a:solidFill>
                              <a:effectLst/>
                              <a:latin typeface="Cambria Math" panose="02040503050406030204" pitchFamily="18" charset="0"/>
                              <a:ea typeface="Times New Roman" panose="02020603050405020304" pitchFamily="18" charset="0"/>
                            </a:rPr>
                            <m:t>+</m:t>
                          </m:r>
                        </m:e>
                      </m:nary>
                      <m:r>
                        <a:rPr lang="en-US" sz="1800" i="1">
                          <a:solidFill>
                            <a:schemeClr val="tx1"/>
                          </a:solidFill>
                          <a:effectLst/>
                          <a:latin typeface="Cambria Math" panose="02040503050406030204" pitchFamily="18" charset="0"/>
                          <a:ea typeface="Times New Roman" panose="02020603050405020304" pitchFamily="18" charset="0"/>
                        </a:rPr>
                        <m:t>𝜀</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bar>
                                  <m:r>
                                    <a:rPr lang="en-US" sz="1800" i="1">
                                      <a:solidFill>
                                        <a:schemeClr val="tx1"/>
                                      </a:solidFill>
                                      <a:effectLst/>
                                      <a:latin typeface="Cambria Math" panose="02040503050406030204" pitchFamily="18" charset="0"/>
                                      <a:ea typeface="Times New Roman" panose="02020603050405020304" pitchFamily="18" charset="0"/>
                                    </a:rPr>
                                    <m:t>−2</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r>
                                    <a:rPr lang="en-US" sz="1800" i="1">
                                      <a:solidFill>
                                        <a:schemeClr val="tx1"/>
                                      </a:solidFill>
                                      <a:effectLst/>
                                      <a:latin typeface="Cambria Math" panose="02040503050406030204" pitchFamily="18" charset="0"/>
                                      <a:ea typeface="Times New Roman" panose="02020603050405020304" pitchFamily="18" charset="0"/>
                                    </a:rPr>
                                    <m:t>)</m:t>
                                  </m:r>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gn="ctr">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bar>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r>
                                    <a:rPr lang="en-US" sz="1800" i="1">
                                      <a:solidFill>
                                        <a:schemeClr val="tx1"/>
                                      </a:solidFill>
                                      <a:effectLst/>
                                      <a:latin typeface="Cambria Math" panose="02040503050406030204" pitchFamily="18" charset="0"/>
                                      <a:ea typeface="Times New Roman" panose="02020603050405020304" pitchFamily="18" charset="0"/>
                                    </a:rPr>
                                    <m:t>)</m:t>
                                  </m:r>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1E074C09-8DDB-4CE3-B54F-5E6DE5FD0D5E}"/>
                  </a:ext>
                </a:extLst>
              </p:cNvPr>
              <p:cNvSpPr>
                <a:spLocks noGrp="1" noRot="1" noChangeAspect="1" noMove="1" noResize="1" noEditPoints="1" noAdjustHandles="1" noChangeArrowheads="1" noChangeShapeType="1" noTextEdit="1"/>
              </p:cNvSpPr>
              <p:nvPr>
                <p:ph idx="1"/>
              </p:nvPr>
            </p:nvSpPr>
            <p:spPr>
              <a:xfrm>
                <a:off x="-165798" y="1801964"/>
                <a:ext cx="12523596" cy="3104941"/>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98EE8F6-08A0-4FB1-B14A-04D3C1C33773}"/>
              </a:ext>
            </a:extLst>
          </p:cNvPr>
          <p:cNvSpPr txBox="1"/>
          <p:nvPr/>
        </p:nvSpPr>
        <p:spPr>
          <a:xfrm>
            <a:off x="4350783" y="4369258"/>
            <a:ext cx="2844521" cy="646331"/>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subject to the constraints</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66BA77-AA43-465B-BE62-6AAFD0F17309}"/>
                  </a:ext>
                </a:extLst>
              </p:cNvPr>
              <p:cNvSpPr txBox="1"/>
              <p:nvPr/>
            </p:nvSpPr>
            <p:spPr>
              <a:xfrm>
                <a:off x="-2166060" y="4853957"/>
                <a:ext cx="11143283" cy="1853713"/>
              </a:xfrm>
              <a:prstGeom prst="rect">
                <a:avLst/>
              </a:prstGeom>
              <a:noFill/>
            </p:spPr>
            <p:txBody>
              <a:bodyPr wrap="square" rtlCol="0">
                <a:spAutoFit/>
              </a:bodyPr>
              <a:lstStyle/>
              <a:p>
                <a:pPr marL="0" marR="0" algn="ctr">
                  <a:lnSpc>
                    <a:spcPct val="200000"/>
                  </a:lnSpc>
                  <a:spcBef>
                    <a:spcPts val="0"/>
                  </a:spcBef>
                  <a:spcAft>
                    <a:spcPts val="750"/>
                  </a:spcAft>
                </a:pPr>
                <a:r>
                  <a:rPr lang="en-US" sz="1800" dirty="0">
                    <a:solidFill>
                      <a:schemeClr val="tx1"/>
                    </a:solidFill>
                    <a:effectLst/>
                    <a:ea typeface="Times New Roman" panose="02020603050405020304" pitchFamily="18" charset="0"/>
                  </a:rPr>
                  <a:t> </a:t>
                </a:r>
                <a14:m>
                  <m:oMath xmlns:m="http://schemas.openxmlformats.org/officeDocument/2006/math">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≥0 ,</m:t>
                    </m:r>
                    <m:r>
                      <a:rPr lang="en-US" sz="1800" i="1">
                        <a:solidFill>
                          <a:schemeClr val="tx1"/>
                        </a:solidFill>
                        <a:effectLst/>
                        <a:latin typeface="Cambria Math" panose="02040503050406030204" pitchFamily="18" charset="0"/>
                        <a:ea typeface="Times New Roman" panose="02020603050405020304" pitchFamily="18" charset="0"/>
                      </a:rPr>
                      <m:t>𝑗</m:t>
                    </m:r>
                    <m:r>
                      <a:rPr lang="en-US" sz="1800" i="1">
                        <a:solidFill>
                          <a:schemeClr val="tx1"/>
                        </a:solidFill>
                        <a:effectLst/>
                        <a:latin typeface="Cambria Math" panose="02040503050406030204" pitchFamily="18" charset="0"/>
                        <a:ea typeface="Times New Roman" panose="02020603050405020304" pitchFamily="18" charset="0"/>
                      </a:rPr>
                      <m:t>=1,…,</m:t>
                    </m:r>
                    <m:r>
                      <a:rPr lang="en-US" sz="1800" i="1">
                        <a:solidFill>
                          <a:schemeClr val="tx1"/>
                        </a:solidFill>
                        <a:effectLst/>
                        <a:latin typeface="Cambria Math" panose="02040503050406030204" pitchFamily="18" charset="0"/>
                        <a:ea typeface="Times New Roman" panose="02020603050405020304" pitchFamily="18" charset="0"/>
                      </a:rPr>
                      <m:t>𝑀</m:t>
                    </m:r>
                  </m:oMath>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gn="ctr">
                  <a:lnSpc>
                    <a:spcPct val="200000"/>
                  </a:lnSpc>
                  <a:spcBef>
                    <a:spcPts val="0"/>
                  </a:spcBef>
                  <a:spcAft>
                    <a:spcPts val="750"/>
                  </a:spcAft>
                </a:pPr>
                <a14:m>
                  <m:oMathPara xmlns:m="http://schemas.openxmlformats.org/officeDocument/2006/math">
                    <m:oMathParaPr>
                      <m:jc m:val="centerGroup"/>
                    </m:oMathParaPr>
                    <m:oMath xmlns:m="http://schemas.openxmlformats.org/officeDocument/2006/math">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bar>
                      <m:r>
                        <a:rPr lang="en-US" sz="1800" i="1">
                          <a:solidFill>
                            <a:schemeClr val="tx1"/>
                          </a:solidFill>
                          <a:effectLst/>
                          <a:latin typeface="Cambria Math" panose="02040503050406030204" pitchFamily="18" charset="0"/>
                          <a:ea typeface="Times New Roman" panose="02020603050405020304" pitchFamily="18" charset="0"/>
                        </a:rPr>
                        <m:t>≥ </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ba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r>
                        <a:rPr lang="en-US" sz="1800" i="1">
                          <a:solidFill>
                            <a:schemeClr val="tx1"/>
                          </a:solidFill>
                          <a:effectLst/>
                          <a:latin typeface="Cambria Math" panose="02040503050406030204" pitchFamily="18" charset="0"/>
                          <a:ea typeface="Times New Roman" panose="02020603050405020304" pitchFamily="18" charset="0"/>
                        </a:rPr>
                        <m:t>𝑀</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algn="ctr"/>
                <a:endParaRPr lang="en-US" dirty="0">
                  <a:solidFill>
                    <a:schemeClr val="tx1"/>
                  </a:solidFill>
                </a:endParaRPr>
              </a:p>
            </p:txBody>
          </p:sp>
        </mc:Choice>
        <mc:Fallback>
          <p:sp>
            <p:nvSpPr>
              <p:cNvPr id="5" name="TextBox 4">
                <a:extLst>
                  <a:ext uri="{FF2B5EF4-FFF2-40B4-BE49-F238E27FC236}">
                    <a16:creationId xmlns:a16="http://schemas.microsoft.com/office/drawing/2014/main" id="{DD66BA77-AA43-465B-BE62-6AAFD0F17309}"/>
                  </a:ext>
                </a:extLst>
              </p:cNvPr>
              <p:cNvSpPr txBox="1">
                <a:spLocks noRot="1" noChangeAspect="1" noMove="1" noResize="1" noEditPoints="1" noAdjustHandles="1" noChangeArrowheads="1" noChangeShapeType="1" noTextEdit="1"/>
              </p:cNvSpPr>
              <p:nvPr/>
            </p:nvSpPr>
            <p:spPr>
              <a:xfrm>
                <a:off x="-2166060" y="4853957"/>
                <a:ext cx="11143283" cy="18537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7097FE1-05BF-4883-9CC1-E20DF525084F}"/>
                  </a:ext>
                </a:extLst>
              </p:cNvPr>
              <p:cNvSpPr txBox="1"/>
              <p:nvPr/>
            </p:nvSpPr>
            <p:spPr>
              <a:xfrm>
                <a:off x="6791720" y="4742510"/>
                <a:ext cx="2589088" cy="235885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limLoc m:val="undOvr"/>
                          <m:ctrlPr>
                            <a:rPr lang="en-US" sz="1800" i="1" smtClean="0">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=0</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pPr>
                <a14:m>
                  <m:oMathPara xmlns:m="http://schemas.openxmlformats.org/officeDocument/2006/math">
                    <m:oMathParaPr>
                      <m:jc m:val="centerGroup"/>
                    </m:oMathParaPr>
                    <m:oMath xmlns:m="http://schemas.openxmlformats.org/officeDocument/2006/math">
                      <m:r>
                        <a:rPr lang="en-US" sz="1800" i="1" smtClean="0">
                          <a:solidFill>
                            <a:schemeClr val="tx1"/>
                          </a:solidFill>
                          <a:effectLst/>
                          <a:latin typeface="Cambria Math" panose="02040503050406030204" pitchFamily="18" charset="0"/>
                          <a:ea typeface="Times New Roman" panose="02020603050405020304" pitchFamily="18" charset="0"/>
                        </a:rPr>
                        <m:t>∀</m:t>
                      </m:r>
                      <m:r>
                        <a:rPr lang="en-US" sz="1800" i="1" smtClean="0">
                          <a:solidFill>
                            <a:schemeClr val="tx1"/>
                          </a:solidFill>
                          <a:effectLst/>
                          <a:latin typeface="Cambria Math" panose="02040503050406030204" pitchFamily="18" charset="0"/>
                          <a:ea typeface="Times New Roman" panose="02020603050405020304" pitchFamily="18" charset="0"/>
                        </a:rPr>
                        <m:t>𝑖</m:t>
                      </m:r>
                      <m:r>
                        <a:rPr lang="en-US" sz="1800" i="1" smtClean="0">
                          <a:solidFill>
                            <a:schemeClr val="tx1"/>
                          </a:solidFill>
                          <a:effectLst/>
                          <a:latin typeface="Cambria Math" panose="02040503050406030204" pitchFamily="18" charset="0"/>
                          <a:ea typeface="Times New Roman" panose="02020603050405020304" pitchFamily="18" charset="0"/>
                        </a:rPr>
                        <m:t>:0≤</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𝐶</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750"/>
                  </a:spcAft>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:0≤</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𝐶</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mc:Choice>
        <mc:Fallback>
          <p:sp>
            <p:nvSpPr>
              <p:cNvPr id="6" name="TextBox 5">
                <a:extLst>
                  <a:ext uri="{FF2B5EF4-FFF2-40B4-BE49-F238E27FC236}">
                    <a16:creationId xmlns:a16="http://schemas.microsoft.com/office/drawing/2014/main" id="{B7097FE1-05BF-4883-9CC1-E20DF525084F}"/>
                  </a:ext>
                </a:extLst>
              </p:cNvPr>
              <p:cNvSpPr txBox="1">
                <a:spLocks noRot="1" noChangeAspect="1" noMove="1" noResize="1" noEditPoints="1" noAdjustHandles="1" noChangeArrowheads="1" noChangeShapeType="1" noTextEdit="1"/>
              </p:cNvSpPr>
              <p:nvPr/>
            </p:nvSpPr>
            <p:spPr>
              <a:xfrm>
                <a:off x="6791720" y="4742510"/>
                <a:ext cx="2589088" cy="23588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235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76BB-19C0-4422-91B2-58C46AC7508C}"/>
              </a:ext>
            </a:extLst>
          </p:cNvPr>
          <p:cNvSpPr>
            <a:spLocks noGrp="1"/>
          </p:cNvSpPr>
          <p:nvPr>
            <p:ph type="title"/>
          </p:nvPr>
        </p:nvSpPr>
        <p:spPr>
          <a:xfrm>
            <a:off x="1342292" y="0"/>
            <a:ext cx="10515600" cy="1325563"/>
          </a:xfrm>
        </p:spPr>
        <p:txBody>
          <a:bodyPr>
            <a:normAutofit/>
          </a:bodyPr>
          <a:lstStyle/>
          <a:p>
            <a:r>
              <a:rPr lang="en-US" dirty="0"/>
              <a:t>Case 2 Polynomial Kernel of dimension d=2 with c=0: (Unconstrained)</a:t>
            </a:r>
          </a:p>
        </p:txBody>
      </p:sp>
      <p:pic>
        <p:nvPicPr>
          <p:cNvPr id="7" name="Content Placeholder 6">
            <a:extLst>
              <a:ext uri="{FF2B5EF4-FFF2-40B4-BE49-F238E27FC236}">
                <a16:creationId xmlns:a16="http://schemas.microsoft.com/office/drawing/2014/main" id="{ED35174F-F0B3-450B-9875-200E73895EE9}"/>
              </a:ext>
            </a:extLst>
          </p:cNvPr>
          <p:cNvPicPr>
            <a:picLocks noGrp="1" noChangeAspect="1"/>
          </p:cNvPicPr>
          <p:nvPr>
            <p:ph idx="1"/>
          </p:nvPr>
        </p:nvPicPr>
        <p:blipFill rotWithShape="1">
          <a:blip r:embed="rId2"/>
          <a:srcRect l="29996" t="40754" r="31360" b="32574"/>
          <a:stretch/>
        </p:blipFill>
        <p:spPr>
          <a:xfrm>
            <a:off x="116394" y="1408915"/>
            <a:ext cx="7479323" cy="2903736"/>
          </a:xfrm>
        </p:spPr>
      </p:pic>
      <p:sp>
        <p:nvSpPr>
          <p:cNvPr id="10" name="TextBox 9">
            <a:extLst>
              <a:ext uri="{FF2B5EF4-FFF2-40B4-BE49-F238E27FC236}">
                <a16:creationId xmlns:a16="http://schemas.microsoft.com/office/drawing/2014/main" id="{1DE8344B-885A-46FD-A1F1-191DA29C9ECC}"/>
              </a:ext>
            </a:extLst>
          </p:cNvPr>
          <p:cNvSpPr txBox="1"/>
          <p:nvPr/>
        </p:nvSpPr>
        <p:spPr>
          <a:xfrm>
            <a:off x="1960265" y="4364801"/>
            <a:ext cx="6943411" cy="369332"/>
          </a:xfrm>
          <a:prstGeom prst="rect">
            <a:avLst/>
          </a:prstGeom>
          <a:noFill/>
        </p:spPr>
        <p:txBody>
          <a:bodyPr wrap="square" rtlCol="0">
            <a:spAutoFit/>
          </a:bodyPr>
          <a:lstStyle/>
          <a:p>
            <a:r>
              <a:rPr lang="en-US" dirty="0"/>
              <a:t>Subject to constraints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D09621E-FC76-4FF8-B05E-0B52E86BCFCA}"/>
                  </a:ext>
                </a:extLst>
              </p:cNvPr>
              <p:cNvSpPr txBox="1"/>
              <p:nvPr/>
            </p:nvSpPr>
            <p:spPr>
              <a:xfrm>
                <a:off x="-462225" y="4138064"/>
                <a:ext cx="7231465" cy="2860783"/>
              </a:xfrm>
              <a:prstGeom prst="rect">
                <a:avLst/>
              </a:prstGeom>
              <a:noFill/>
            </p:spPr>
            <p:txBody>
              <a:bodyPr wrap="square">
                <a:spAutoFit/>
              </a:bodyPr>
              <a:lstStyle/>
              <a:p>
                <a:pPr marL="0" marR="0">
                  <a:lnSpc>
                    <a:spcPct val="200000"/>
                  </a:lnSpc>
                </a:pPr>
                <a14:m>
                  <m:oMathPara xmlns:m="http://schemas.openxmlformats.org/officeDocument/2006/math">
                    <m:oMathParaPr>
                      <m:jc m:val="centerGroup"/>
                    </m:oMathParaPr>
                    <m:oMath xmlns:m="http://schemas.openxmlformats.org/officeDocument/2006/math">
                      <m:nary>
                        <m:naryPr>
                          <m:chr m:val="∑"/>
                          <m:limLoc m:val="undOvr"/>
                          <m:ctrlPr>
                            <a:rPr lang="en-US" i="1" smtClean="0">
                              <a:solidFill>
                                <a:schemeClr val="tx1"/>
                              </a:solidFill>
                              <a:effectLst/>
                              <a:latin typeface="Cambria Math" panose="02040503050406030204" pitchFamily="18" charset="0"/>
                              <a:ea typeface="Times New Roman" panose="02020603050405020304" pitchFamily="18" charset="0"/>
                            </a:rPr>
                          </m:ctrlPr>
                        </m:naryPr>
                        <m:sub>
                          <m:r>
                            <a:rPr lang="en-US" i="1">
                              <a:solidFill>
                                <a:schemeClr val="tx1"/>
                              </a:solidFill>
                              <a:effectLst/>
                              <a:latin typeface="Cambria Math" panose="02040503050406030204" pitchFamily="18" charset="0"/>
                              <a:ea typeface="Times New Roman" panose="02020603050405020304" pitchFamily="18" charset="0"/>
                            </a:rPr>
                            <m:t>𝑖</m:t>
                          </m:r>
                          <m:r>
                            <a:rPr lang="en-US" i="1">
                              <a:solidFill>
                                <a:schemeClr val="tx1"/>
                              </a:solidFill>
                              <a:effectLst/>
                              <a:latin typeface="Cambria Math" panose="02040503050406030204" pitchFamily="18" charset="0"/>
                              <a:ea typeface="Times New Roman" panose="02020603050405020304" pitchFamily="18" charset="0"/>
                            </a:rPr>
                            <m:t>=1</m:t>
                          </m:r>
                        </m:sub>
                        <m:sup>
                          <m:r>
                            <a:rPr lang="en-US" i="1">
                              <a:solidFill>
                                <a:schemeClr val="tx1"/>
                              </a:solidFill>
                              <a:effectLst/>
                              <a:latin typeface="Cambria Math" panose="02040503050406030204" pitchFamily="18" charset="0"/>
                              <a:ea typeface="Times New Roman" panose="02020603050405020304" pitchFamily="18" charset="0"/>
                            </a:rPr>
                            <m:t>𝑁</m:t>
                          </m:r>
                        </m:sup>
                        <m:e>
                          <m:d>
                            <m:dPr>
                              <m:ctrlPr>
                                <a:rPr lang="en-US" i="1">
                                  <a:solidFill>
                                    <a:schemeClr val="tx1"/>
                                  </a:solidFill>
                                  <a:effectLst/>
                                  <a:latin typeface="Cambria Math" panose="02040503050406030204" pitchFamily="18" charset="0"/>
                                  <a:ea typeface="Times New Roman" panose="02020603050405020304" pitchFamily="18" charset="0"/>
                                </a:rPr>
                              </m:ctrlPr>
                            </m:dPr>
                            <m:e>
                              <m:sSub>
                                <m:sSubPr>
                                  <m:ctrlPr>
                                    <a:rPr lang="en-US" i="1">
                                      <a:solidFill>
                                        <a:schemeClr val="tx1"/>
                                      </a:solidFill>
                                      <a:effectLst/>
                                      <a:latin typeface="Cambria Math" panose="02040503050406030204" pitchFamily="18" charset="0"/>
                                      <a:ea typeface="Times New Roman" panose="02020603050405020304" pitchFamily="18" charset="0"/>
                                    </a:rPr>
                                  </m:ctrlPr>
                                </m:sSubPr>
                                <m:e>
                                  <m:r>
                                    <m:rPr>
                                      <m:sty m:val="p"/>
                                    </m:rPr>
                                    <a:rPr lang="en-US">
                                      <a:solidFill>
                                        <a:schemeClr val="tx1"/>
                                      </a:solidFill>
                                      <a:effectLst/>
                                      <a:latin typeface="Cambria Math" panose="02040503050406030204" pitchFamily="18" charset="0"/>
                                      <a:ea typeface="Times New Roman" panose="02020603050405020304" pitchFamily="18" charset="0"/>
                                    </a:rPr>
                                    <m:t>α</m:t>
                                  </m:r>
                                </m:e>
                                <m:sub>
                                  <m:r>
                                    <m:rPr>
                                      <m:sty m:val="p"/>
                                    </m:rPr>
                                    <a:rPr lang="en-US">
                                      <a:solidFill>
                                        <a:schemeClr val="tx1"/>
                                      </a:solidFill>
                                      <a:effectLst/>
                                      <a:latin typeface="Cambria Math" panose="02040503050406030204" pitchFamily="18" charset="0"/>
                                      <a:ea typeface="Times New Roman" panose="02020603050405020304" pitchFamily="18" charset="0"/>
                                    </a:rPr>
                                    <m:t>i</m:t>
                                  </m:r>
                                </m:sub>
                              </m:sSub>
                              <m:r>
                                <a:rPr lang="en-US" i="1">
                                  <a:solidFill>
                                    <a:schemeClr val="tx1"/>
                                  </a:solidFill>
                                  <a:effectLst/>
                                  <a:latin typeface="Cambria Math" panose="02040503050406030204" pitchFamily="18" charset="0"/>
                                  <a:ea typeface="Times New Roman" panose="02020603050405020304" pitchFamily="18" charset="0"/>
                                </a:rPr>
                                <m:t>−</m:t>
                              </m:r>
                              <m:sSubSup>
                                <m:sSubSupPr>
                                  <m:ctrlPr>
                                    <a:rPr lang="en-US" i="1">
                                      <a:solidFill>
                                        <a:schemeClr val="tx1"/>
                                      </a:solidFill>
                                      <a:effectLst/>
                                      <a:latin typeface="Cambria Math" panose="02040503050406030204" pitchFamily="18" charset="0"/>
                                      <a:ea typeface="Times New Roman" panose="02020603050405020304" pitchFamily="18" charset="0"/>
                                    </a:rPr>
                                  </m:ctrlPr>
                                </m:sSubSupPr>
                                <m:e>
                                  <m:r>
                                    <m:rPr>
                                      <m:sty m:val="p"/>
                                    </m:rPr>
                                    <a:rPr lang="en-US">
                                      <a:solidFill>
                                        <a:schemeClr val="tx1"/>
                                      </a:solidFill>
                                      <a:effectLst/>
                                      <a:latin typeface="Cambria Math" panose="02040503050406030204" pitchFamily="18" charset="0"/>
                                      <a:ea typeface="Times New Roman" panose="02020603050405020304" pitchFamily="18" charset="0"/>
                                    </a:rPr>
                                    <m:t>α</m:t>
                                  </m:r>
                                </m:e>
                                <m:sub>
                                  <m:r>
                                    <m:rPr>
                                      <m:sty m:val="p"/>
                                    </m:rPr>
                                    <a:rPr lang="en-US">
                                      <a:solidFill>
                                        <a:schemeClr val="tx1"/>
                                      </a:solidFill>
                                      <a:effectLst/>
                                      <a:latin typeface="Cambria Math" panose="02040503050406030204" pitchFamily="18" charset="0"/>
                                      <a:ea typeface="Times New Roman" panose="02020603050405020304" pitchFamily="18" charset="0"/>
                                    </a:rPr>
                                    <m:t>i</m:t>
                                  </m:r>
                                </m:sub>
                                <m:sup>
                                  <m:r>
                                    <a:rPr lang="en-US" i="1">
                                      <a:solidFill>
                                        <a:schemeClr val="tx1"/>
                                      </a:solidFill>
                                      <a:effectLst/>
                                      <a:latin typeface="Cambria Math" panose="02040503050406030204" pitchFamily="18" charset="0"/>
                                      <a:ea typeface="Times New Roman" panose="02020603050405020304" pitchFamily="18" charset="0"/>
                                    </a:rPr>
                                    <m:t>∗</m:t>
                                  </m:r>
                                </m:sup>
                              </m:sSubSup>
                            </m:e>
                          </m:d>
                        </m:e>
                      </m:nary>
                      <m:r>
                        <a:rPr lang="en-US" i="1">
                          <a:solidFill>
                            <a:schemeClr val="tx1"/>
                          </a:solidFill>
                          <a:effectLst/>
                          <a:latin typeface="Cambria Math" panose="02040503050406030204" pitchFamily="18" charset="0"/>
                          <a:ea typeface="Times New Roman" panose="02020603050405020304" pitchFamily="18" charset="0"/>
                        </a:rPr>
                        <m:t>=0</m:t>
                      </m:r>
                    </m:oMath>
                  </m:oMathPara>
                </a14:m>
                <a:endParaRPr lang="en-US"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pPr>
                <a14:m>
                  <m:oMathPara xmlns:m="http://schemas.openxmlformats.org/officeDocument/2006/math">
                    <m:oMathParaPr>
                      <m:jc m:val="centerGroup"/>
                    </m:oMathParaPr>
                    <m:oMath xmlns:m="http://schemas.openxmlformats.org/officeDocument/2006/math">
                      <m:r>
                        <a:rPr lang="en-US" i="1">
                          <a:solidFill>
                            <a:schemeClr val="tx1"/>
                          </a:solidFill>
                          <a:effectLst/>
                          <a:latin typeface="Cambria Math" panose="02040503050406030204" pitchFamily="18" charset="0"/>
                          <a:ea typeface="Times New Roman" panose="02020603050405020304" pitchFamily="18" charset="0"/>
                        </a:rPr>
                        <m:t>∀</m:t>
                      </m:r>
                      <m:r>
                        <a:rPr lang="en-US" i="1">
                          <a:solidFill>
                            <a:schemeClr val="tx1"/>
                          </a:solidFill>
                          <a:effectLst/>
                          <a:latin typeface="Cambria Math" panose="02040503050406030204" pitchFamily="18" charset="0"/>
                          <a:ea typeface="Times New Roman" panose="02020603050405020304" pitchFamily="18" charset="0"/>
                        </a:rPr>
                        <m:t>𝑖</m:t>
                      </m:r>
                      <m:r>
                        <a:rPr lang="en-US" i="1">
                          <a:solidFill>
                            <a:schemeClr val="tx1"/>
                          </a:solidFill>
                          <a:effectLst/>
                          <a:latin typeface="Cambria Math" panose="02040503050406030204" pitchFamily="18" charset="0"/>
                          <a:ea typeface="Times New Roman" panose="02020603050405020304" pitchFamily="18" charset="0"/>
                        </a:rPr>
                        <m:t>:0≤</m:t>
                      </m:r>
                      <m:sSub>
                        <m:sSubPr>
                          <m:ctrlPr>
                            <a:rPr lang="en-US" i="1">
                              <a:solidFill>
                                <a:schemeClr val="tx1"/>
                              </a:solidFill>
                              <a:effectLst/>
                              <a:latin typeface="Cambria Math" panose="02040503050406030204" pitchFamily="18" charset="0"/>
                              <a:ea typeface="Times New Roman" panose="02020603050405020304" pitchFamily="18" charset="0"/>
                            </a:rPr>
                          </m:ctrlPr>
                        </m:sSubPr>
                        <m:e>
                          <m:r>
                            <m:rPr>
                              <m:sty m:val="p"/>
                            </m:rPr>
                            <a:rPr lang="en-US">
                              <a:solidFill>
                                <a:schemeClr val="tx1"/>
                              </a:solidFill>
                              <a:effectLst/>
                              <a:latin typeface="Cambria Math" panose="02040503050406030204" pitchFamily="18" charset="0"/>
                              <a:ea typeface="Times New Roman" panose="02020603050405020304" pitchFamily="18" charset="0"/>
                            </a:rPr>
                            <m:t>α</m:t>
                          </m:r>
                        </m:e>
                        <m:sub>
                          <m:r>
                            <m:rPr>
                              <m:sty m:val="p"/>
                            </m:rPr>
                            <a:rPr lang="en-US">
                              <a:solidFill>
                                <a:schemeClr val="tx1"/>
                              </a:solidFill>
                              <a:effectLst/>
                              <a:latin typeface="Cambria Math" panose="02040503050406030204" pitchFamily="18" charset="0"/>
                              <a:ea typeface="Times New Roman" panose="02020603050405020304" pitchFamily="18" charset="0"/>
                            </a:rPr>
                            <m:t>i</m:t>
                          </m:r>
                        </m:sub>
                      </m:sSub>
                      <m:r>
                        <a:rPr lang="en-US" i="1">
                          <a:solidFill>
                            <a:schemeClr val="tx1"/>
                          </a:solidFill>
                          <a:effectLst/>
                          <a:latin typeface="Cambria Math" panose="02040503050406030204" pitchFamily="18" charset="0"/>
                          <a:ea typeface="Times New Roman" panose="02020603050405020304" pitchFamily="18" charset="0"/>
                        </a:rPr>
                        <m:t>≤</m:t>
                      </m:r>
                      <m:r>
                        <a:rPr lang="en-US" i="1">
                          <a:solidFill>
                            <a:schemeClr val="tx1"/>
                          </a:solidFill>
                          <a:effectLst/>
                          <a:latin typeface="Cambria Math" panose="02040503050406030204" pitchFamily="18" charset="0"/>
                          <a:ea typeface="Times New Roman" panose="02020603050405020304" pitchFamily="18" charset="0"/>
                        </a:rPr>
                        <m:t>𝐶</m:t>
                      </m:r>
                    </m:oMath>
                  </m:oMathPara>
                </a14:m>
                <a:endParaRPr lang="en-US"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750"/>
                  </a:spcAft>
                </a:pPr>
                <a14:m>
                  <m:oMathPara xmlns:m="http://schemas.openxmlformats.org/officeDocument/2006/math">
                    <m:oMathParaPr>
                      <m:jc m:val="centerGroup"/>
                    </m:oMathParaPr>
                    <m:oMath xmlns:m="http://schemas.openxmlformats.org/officeDocument/2006/math">
                      <m:r>
                        <a:rPr lang="en-US" i="1">
                          <a:solidFill>
                            <a:schemeClr val="tx1"/>
                          </a:solidFill>
                          <a:effectLst/>
                          <a:latin typeface="Cambria Math" panose="02040503050406030204" pitchFamily="18" charset="0"/>
                          <a:ea typeface="Times New Roman" panose="02020603050405020304" pitchFamily="18" charset="0"/>
                        </a:rPr>
                        <m:t>∀</m:t>
                      </m:r>
                      <m:r>
                        <a:rPr lang="en-US" i="1">
                          <a:solidFill>
                            <a:schemeClr val="tx1"/>
                          </a:solidFill>
                          <a:effectLst/>
                          <a:latin typeface="Cambria Math" panose="02040503050406030204" pitchFamily="18" charset="0"/>
                          <a:ea typeface="Times New Roman" panose="02020603050405020304" pitchFamily="18" charset="0"/>
                        </a:rPr>
                        <m:t>𝑖</m:t>
                      </m:r>
                      <m:r>
                        <a:rPr lang="en-US" i="1">
                          <a:solidFill>
                            <a:schemeClr val="tx1"/>
                          </a:solidFill>
                          <a:effectLst/>
                          <a:latin typeface="Cambria Math" panose="02040503050406030204" pitchFamily="18" charset="0"/>
                          <a:ea typeface="Times New Roman" panose="02020603050405020304" pitchFamily="18" charset="0"/>
                        </a:rPr>
                        <m:t>:0≤</m:t>
                      </m:r>
                      <m:sSubSup>
                        <m:sSubSupPr>
                          <m:ctrlPr>
                            <a:rPr lang="en-US" i="1">
                              <a:solidFill>
                                <a:schemeClr val="tx1"/>
                              </a:solidFill>
                              <a:effectLst/>
                              <a:latin typeface="Cambria Math" panose="02040503050406030204" pitchFamily="18" charset="0"/>
                              <a:ea typeface="Times New Roman" panose="02020603050405020304" pitchFamily="18" charset="0"/>
                            </a:rPr>
                          </m:ctrlPr>
                        </m:sSubSupPr>
                        <m:e>
                          <m:r>
                            <m:rPr>
                              <m:sty m:val="p"/>
                            </m:rPr>
                            <a:rPr lang="en-US">
                              <a:solidFill>
                                <a:schemeClr val="tx1"/>
                              </a:solidFill>
                              <a:effectLst/>
                              <a:latin typeface="Cambria Math" panose="02040503050406030204" pitchFamily="18" charset="0"/>
                              <a:ea typeface="Times New Roman" panose="02020603050405020304" pitchFamily="18" charset="0"/>
                            </a:rPr>
                            <m:t>α</m:t>
                          </m:r>
                        </m:e>
                        <m:sub>
                          <m:r>
                            <m:rPr>
                              <m:sty m:val="p"/>
                            </m:rPr>
                            <a:rPr lang="en-US">
                              <a:solidFill>
                                <a:schemeClr val="tx1"/>
                              </a:solidFill>
                              <a:effectLst/>
                              <a:latin typeface="Cambria Math" panose="02040503050406030204" pitchFamily="18" charset="0"/>
                              <a:ea typeface="Times New Roman" panose="02020603050405020304" pitchFamily="18" charset="0"/>
                            </a:rPr>
                            <m:t>i</m:t>
                          </m:r>
                        </m:sub>
                        <m:sup>
                          <m:r>
                            <a:rPr lang="en-US" i="1">
                              <a:solidFill>
                                <a:schemeClr val="tx1"/>
                              </a:solidFill>
                              <a:effectLst/>
                              <a:latin typeface="Cambria Math" panose="02040503050406030204" pitchFamily="18" charset="0"/>
                              <a:ea typeface="Times New Roman" panose="02020603050405020304" pitchFamily="18" charset="0"/>
                            </a:rPr>
                            <m:t>∗</m:t>
                          </m:r>
                        </m:sup>
                      </m:sSubSup>
                      <m:r>
                        <a:rPr lang="en-US" i="1">
                          <a:solidFill>
                            <a:schemeClr val="tx1"/>
                          </a:solidFill>
                          <a:effectLst/>
                          <a:latin typeface="Cambria Math" panose="02040503050406030204" pitchFamily="18" charset="0"/>
                          <a:ea typeface="Times New Roman" panose="02020603050405020304" pitchFamily="18" charset="0"/>
                        </a:rPr>
                        <m:t>≤</m:t>
                      </m:r>
                      <m:r>
                        <a:rPr lang="en-US" i="1">
                          <a:solidFill>
                            <a:schemeClr val="tx1"/>
                          </a:solidFill>
                          <a:effectLst/>
                          <a:latin typeface="Cambria Math" panose="02040503050406030204" pitchFamily="18" charset="0"/>
                          <a:ea typeface="Times New Roman" panose="02020603050405020304" pitchFamily="18" charset="0"/>
                        </a:rPr>
                        <m:t>𝐶</m:t>
                      </m:r>
                    </m:oMath>
                  </m:oMathPara>
                </a14:m>
                <a:endParaRPr lang="en-US" dirty="0">
                  <a:solidFill>
                    <a:schemeClr val="tx1"/>
                  </a:solidFill>
                  <a:effectLst/>
                  <a:latin typeface="Times New Roman" panose="02020603050405020304" pitchFamily="18" charset="0"/>
                  <a:ea typeface="Times New Roman" panose="02020603050405020304" pitchFamily="18" charset="0"/>
                </a:endParaRPr>
              </a:p>
            </p:txBody>
          </p:sp>
        </mc:Choice>
        <mc:Fallback>
          <p:sp>
            <p:nvSpPr>
              <p:cNvPr id="14" name="TextBox 13">
                <a:extLst>
                  <a:ext uri="{FF2B5EF4-FFF2-40B4-BE49-F238E27FC236}">
                    <a16:creationId xmlns:a16="http://schemas.microsoft.com/office/drawing/2014/main" id="{6D09621E-FC76-4FF8-B05E-0B52E86BCFCA}"/>
                  </a:ext>
                </a:extLst>
              </p:cNvPr>
              <p:cNvSpPr txBox="1">
                <a:spLocks noRot="1" noChangeAspect="1" noMove="1" noResize="1" noEditPoints="1" noAdjustHandles="1" noChangeArrowheads="1" noChangeShapeType="1" noTextEdit="1"/>
              </p:cNvSpPr>
              <p:nvPr/>
            </p:nvSpPr>
            <p:spPr>
              <a:xfrm>
                <a:off x="-462225" y="4138064"/>
                <a:ext cx="7231465" cy="28607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C55F728-3510-4599-9018-8B7F08CEC15A}"/>
                  </a:ext>
                </a:extLst>
              </p:cNvPr>
              <p:cNvSpPr txBox="1"/>
              <p:nvPr/>
            </p:nvSpPr>
            <p:spPr>
              <a:xfrm>
                <a:off x="7595717" y="1881364"/>
                <a:ext cx="4596283" cy="156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nSpc>
                    <a:spcPct val="200000"/>
                  </a:lnSpc>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Note that the first three sums represent the sum</a:t>
                </a:r>
                <a:endParaRPr lang="en-U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i="1">
                              <a:effectLst/>
                              <a:latin typeface="Cambria Math" panose="02040503050406030204" pitchFamily="18" charset="0"/>
                            </a:rPr>
                          </m:ctrlPr>
                        </m:fPr>
                        <m:num>
                          <m: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nary>
                        <m:naryPr>
                          <m:chr m:val="∑"/>
                          <m:limLoc m:val="undOvr"/>
                          <m:ctrlPr>
                            <a:rPr lang="en-US" i="1">
                              <a:effectLst/>
                              <a:latin typeface="Cambria Math" panose="02040503050406030204" pitchFamily="18" charset="0"/>
                            </a:rPr>
                          </m:ctrlPr>
                        </m:naryPr>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sup>
                        <m:e>
                          <m:nary>
                            <m:naryPr>
                              <m:chr m:val="∑"/>
                              <m:limLoc m:val="undOvr"/>
                              <m:ctrlPr>
                                <a:rPr lang="en-US" i="1">
                                  <a:effectLst/>
                                  <a:latin typeface="Cambria Math" panose="02040503050406030204" pitchFamily="18" charset="0"/>
                                </a:rPr>
                              </m:ctrlPr>
                            </m:naryPr>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sup>
                            <m:e>
                              <m:d>
                                <m:dPr>
                                  <m:begChr m:val="["/>
                                  <m:endChr m:val="]"/>
                                  <m:ctrlPr>
                                    <a:rPr lang="en-US" i="1">
                                      <a:effectLst/>
                                      <a:latin typeface="Cambria Math" panose="02040503050406030204" pitchFamily="18" charset="0"/>
                                    </a:rPr>
                                  </m:ctrlPr>
                                </m:dPr>
                                <m:e>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effectLst/>
                                              <a:latin typeface="Cambria Math" panose="02040503050406030204" pitchFamily="18" charset="0"/>
                                            </a:rPr>
                                          </m:ctrlPr>
                                        </m:sSubSup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sub>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j</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effectLst/>
                                              <a:latin typeface="Cambria Math" panose="02040503050406030204" pitchFamily="18" charset="0"/>
                                            </a:rPr>
                                          </m:ctrlPr>
                                        </m:sSubSup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j</m:t>
                                          </m:r>
                                        </m:sub>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𝑝𝑜𝑙𝑦</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e>
                                        <m:sub>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i</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j</m:t>
                                          </m:r>
                                        </m:sub>
                                      </m:sSub>
                                    </m:e>
                                  </m:d>
                                </m:e>
                              </m:d>
                            </m:e>
                          </m:nary>
                        </m:e>
                      </m:nary>
                    </m:oMath>
                  </m:oMathPara>
                </a14:m>
                <a:endParaRPr lang="en-US" dirty="0"/>
              </a:p>
            </p:txBody>
          </p:sp>
        </mc:Choice>
        <mc:Fallback>
          <p:sp>
            <p:nvSpPr>
              <p:cNvPr id="15" name="TextBox 14">
                <a:extLst>
                  <a:ext uri="{FF2B5EF4-FFF2-40B4-BE49-F238E27FC236}">
                    <a16:creationId xmlns:a16="http://schemas.microsoft.com/office/drawing/2014/main" id="{AC55F728-3510-4599-9018-8B7F08CEC15A}"/>
                  </a:ext>
                </a:extLst>
              </p:cNvPr>
              <p:cNvSpPr txBox="1">
                <a:spLocks noRot="1" noChangeAspect="1" noMove="1" noResize="1" noEditPoints="1" noAdjustHandles="1" noChangeArrowheads="1" noChangeShapeType="1" noTextEdit="1"/>
              </p:cNvSpPr>
              <p:nvPr/>
            </p:nvSpPr>
            <p:spPr>
              <a:xfrm>
                <a:off x="7595717" y="1881364"/>
                <a:ext cx="4596283" cy="1568186"/>
              </a:xfrm>
              <a:prstGeom prst="rect">
                <a:avLst/>
              </a:prstGeom>
              <a:blipFill>
                <a:blip r:embed="rId4"/>
                <a:stretch>
                  <a:fillRect l="-925"/>
                </a:stretch>
              </a:blipFill>
            </p:spPr>
            <p:txBody>
              <a:bodyPr/>
              <a:lstStyle/>
              <a:p>
                <a:r>
                  <a:rPr lang="en-US">
                    <a:noFill/>
                  </a:rPr>
                  <a:t> </a:t>
                </a:r>
              </a:p>
            </p:txBody>
          </p:sp>
        </mc:Fallback>
      </mc:AlternateContent>
    </p:spTree>
    <p:extLst>
      <p:ext uri="{BB962C8B-B14F-4D97-AF65-F5344CB8AC3E}">
        <p14:creationId xmlns:p14="http://schemas.microsoft.com/office/powerpoint/2010/main" val="1534632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944956-47D1-4AFE-A007-4AF0CACF317C}"/>
                  </a:ext>
                </a:extLst>
              </p:cNvPr>
              <p:cNvSpPr>
                <a:spLocks noGrp="1"/>
              </p:cNvSpPr>
              <p:nvPr>
                <p:ph idx="1"/>
              </p:nvPr>
            </p:nvSpPr>
            <p:spPr>
              <a:xfrm>
                <a:off x="100903" y="1687228"/>
                <a:ext cx="6205695" cy="4705341"/>
              </a:xfrm>
            </p:spPr>
            <p:txBody>
              <a:bodyPr>
                <a:normAutofit fontScale="92500"/>
              </a:bodyPr>
              <a:lstStyle/>
              <a:p>
                <a:pPr marL="0"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func>
                        <m:funcPr>
                          <m:ctrlPr>
                            <a:rPr lang="en-US" sz="1800" i="1" smtClean="0">
                              <a:solidFill>
                                <a:schemeClr val="tx1"/>
                              </a:solidFill>
                              <a:effectLst/>
                              <a:latin typeface="Cambria Math" panose="02040503050406030204" pitchFamily="18" charset="0"/>
                              <a:ea typeface="Times New Roman" panose="02020603050405020304" pitchFamily="18" charset="0"/>
                            </a:rPr>
                          </m:ctrlPr>
                        </m:funcPr>
                        <m:fName>
                          <m:limLow>
                            <m:limLowPr>
                              <m:ctrlPr>
                                <a:rPr lang="en-US" sz="1800" i="1">
                                  <a:solidFill>
                                    <a:schemeClr val="tx1"/>
                                  </a:solidFill>
                                  <a:effectLst/>
                                  <a:latin typeface="Cambria Math" panose="02040503050406030204" pitchFamily="18" charset="0"/>
                                  <a:ea typeface="Times New Roman" panose="02020603050405020304" pitchFamily="18"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rPr>
                                <m:t>max</m:t>
                              </m:r>
                            </m:e>
                            <m:lim>
                              <m:r>
                                <m:rPr>
                                  <m:sty m:val="p"/>
                                </m:rPr>
                                <a:rPr lang="en-US" sz="1800">
                                  <a:solidFill>
                                    <a:schemeClr val="tx1"/>
                                  </a:solidFill>
                                  <a:effectLst/>
                                  <a:latin typeface="Cambria Math" panose="02040503050406030204" pitchFamily="18" charset="0"/>
                                  <a:ea typeface="Times New Roman" panose="02020603050405020304" pitchFamily="18" charset="0"/>
                                </a:rPr>
                                <m:t>α</m:t>
                              </m:r>
                              <m:r>
                                <a:rPr lang="en-US" sz="1800">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p>
                                  <m:r>
                                    <a:rPr lang="en-US" sz="1800" i="1">
                                      <a:solidFill>
                                        <a:schemeClr val="tx1"/>
                                      </a:solidFill>
                                      <a:effectLst/>
                                      <a:latin typeface="Cambria Math" panose="02040503050406030204" pitchFamily="18" charset="0"/>
                                      <a:ea typeface="Times New Roman" panose="02020603050405020304" pitchFamily="18" charset="0"/>
                                    </a:rPr>
                                    <m:t>∗</m:t>
                                  </m:r>
                                </m:sup>
                              </m:sSup>
                              <m:r>
                                <a:rPr lang="en-US" sz="1800">
                                  <a:solidFill>
                                    <a:schemeClr val="tx1"/>
                                  </a:solidFill>
                                  <a:effectLst/>
                                  <a:latin typeface="Cambria Math" panose="02040503050406030204" pitchFamily="18" charset="0"/>
                                  <a:ea typeface="Times New Roman" panose="02020603050405020304" pitchFamily="18" charset="0"/>
                                </a:rPr>
                                <m:t>,</m:t>
                              </m:r>
                              <m:r>
                                <m:rPr>
                                  <m:sty m:val="p"/>
                                </m:rPr>
                                <a:rPr lang="en-US" sz="1800">
                                  <a:solidFill>
                                    <a:schemeClr val="tx1"/>
                                  </a:solidFill>
                                  <a:effectLst/>
                                  <a:latin typeface="Cambria Math" panose="02040503050406030204" pitchFamily="18" charset="0"/>
                                  <a:ea typeface="Times New Roman" panose="02020603050405020304" pitchFamily="18" charset="0"/>
                                </a:rPr>
                                <m:t>β</m:t>
                              </m:r>
                            </m:lim>
                          </m:limLow>
                        </m:fName>
                        <m:e>
                          <m:r>
                            <m:rPr>
                              <m:sty m:val="p"/>
                            </m:rPr>
                            <a:rPr lang="en-US" sz="1800">
                              <a:solidFill>
                                <a:schemeClr val="tx1"/>
                              </a:solidFill>
                              <a:effectLst/>
                              <a:latin typeface="Cambria Math" panose="02040503050406030204" pitchFamily="18" charset="0"/>
                              <a:ea typeface="Times New Roman" panose="02020603050405020304" pitchFamily="18" charset="0"/>
                            </a:rPr>
                            <m:t>Q</m:t>
                          </m:r>
                          <m:d>
                            <m:dPr>
                              <m:ctrlPr>
                                <a:rPr lang="en-US" sz="1800" i="1">
                                  <a:solidFill>
                                    <a:schemeClr val="tx1"/>
                                  </a:solidFill>
                                  <a:effectLst/>
                                  <a:latin typeface="Cambria Math" panose="02040503050406030204" pitchFamily="18" charset="0"/>
                                  <a:ea typeface="Times New Roman" panose="02020603050405020304" pitchFamily="18"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rPr>
                                <m:t>α</m:t>
                              </m:r>
                              <m:r>
                                <a:rPr lang="en-US" sz="1800">
                                  <a:solidFill>
                                    <a:schemeClr val="tx1"/>
                                  </a:solidFill>
                                  <a:effectLst/>
                                  <a:latin typeface="Cambria Math" panose="02040503050406030204" pitchFamily="18" charset="0"/>
                                  <a:ea typeface="Times New Roman" panose="02020603050405020304" pitchFamily="18" charset="0"/>
                                </a:rPr>
                                <m:t>,</m:t>
                              </m:r>
                              <m:sSup>
                                <m:sSupPr>
                                  <m:ctrlPr>
                                    <a:rPr lang="en-US" sz="1800" i="1">
                                      <a:solidFill>
                                        <a:schemeClr val="tx1"/>
                                      </a:solidFill>
                                      <a:effectLst/>
                                      <a:latin typeface="Cambria Math" panose="02040503050406030204" pitchFamily="18" charset="0"/>
                                      <a:ea typeface="Times New Roman" panose="02020603050405020304" pitchFamily="18" charset="0"/>
                                    </a:rPr>
                                  </m:ctrlPr>
                                </m:s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p>
                                  <m:r>
                                    <a:rPr lang="en-US" sz="1800" i="1">
                                      <a:solidFill>
                                        <a:schemeClr val="tx1"/>
                                      </a:solidFill>
                                      <a:effectLst/>
                                      <a:latin typeface="Cambria Math" panose="02040503050406030204" pitchFamily="18" charset="0"/>
                                      <a:ea typeface="Times New Roman" panose="02020603050405020304" pitchFamily="18" charset="0"/>
                                    </a:rPr>
                                    <m:t>∗</m:t>
                                  </m:r>
                                </m:sup>
                              </m:sSup>
                              <m:r>
                                <a:rPr lang="en-US" sz="1800">
                                  <a:solidFill>
                                    <a:schemeClr val="tx1"/>
                                  </a:solidFill>
                                  <a:effectLst/>
                                  <a:latin typeface="Cambria Math" panose="02040503050406030204" pitchFamily="18" charset="0"/>
                                  <a:ea typeface="Times New Roman" panose="02020603050405020304" pitchFamily="18" charset="0"/>
                                </a:rPr>
                                <m:t>,</m:t>
                              </m:r>
                              <m:r>
                                <m:rPr>
                                  <m:sty m:val="p"/>
                                </m:rPr>
                                <a:rPr lang="en-US" sz="1800">
                                  <a:solidFill>
                                    <a:schemeClr val="tx1"/>
                                  </a:solidFill>
                                  <a:effectLst/>
                                  <a:latin typeface="Cambria Math" panose="02040503050406030204" pitchFamily="18" charset="0"/>
                                  <a:ea typeface="Times New Roman" panose="02020603050405020304" pitchFamily="18" charset="0"/>
                                </a:rPr>
                                <m:t>β</m:t>
                              </m:r>
                            </m:e>
                          </m:d>
                        </m:e>
                      </m:func>
                      <m:r>
                        <a:rPr lang="en-US" sz="1800" i="1">
                          <a:solidFill>
                            <a:schemeClr val="tx1"/>
                          </a:solidFill>
                          <a:effectLst/>
                          <a:latin typeface="Cambria Math" panose="02040503050406030204" pitchFamily="18" charset="0"/>
                          <a:ea typeface="Times New Roman" panose="02020603050405020304" pitchFamily="18" charset="0"/>
                        </a:rPr>
                        <m:t>=− </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d>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f>
                        <m:fPr>
                          <m:ctrlPr>
                            <a:rPr lang="en-US" sz="1800" i="1">
                              <a:solidFill>
                                <a:schemeClr val="tx1"/>
                              </a:solidFill>
                              <a:effectLst/>
                              <a:latin typeface="Cambria Math" panose="02040503050406030204" pitchFamily="18" charset="0"/>
                              <a:ea typeface="Times New Roman" panose="02020603050405020304" pitchFamily="18" charset="0"/>
                            </a:rPr>
                          </m:ctrlPr>
                        </m:fPr>
                        <m:num>
                          <m:r>
                            <a:rPr lang="en-US" sz="1800">
                              <a:solidFill>
                                <a:schemeClr val="tx1"/>
                              </a:solidFill>
                              <a:effectLst/>
                              <a:latin typeface="Cambria Math" panose="02040503050406030204" pitchFamily="18" charset="0"/>
                              <a:ea typeface="Times New Roman" panose="02020603050405020304" pitchFamily="18" charset="0"/>
                            </a:rPr>
                            <m:t>1</m:t>
                          </m:r>
                        </m:num>
                        <m:den>
                          <m:r>
                            <a:rPr lang="en-US" sz="18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acc>
                                      <m:r>
                                        <a:rPr lang="en-US" sz="1800" i="1">
                                          <a:solidFill>
                                            <a:schemeClr val="tx1"/>
                                          </a:solidFill>
                                          <a:effectLst/>
                                          <a:latin typeface="Cambria Math" panose="02040503050406030204" pitchFamily="18" charset="0"/>
                                          <a:ea typeface="Times New Roman" panose="02020603050405020304" pitchFamily="18" charset="0"/>
                                        </a:rPr>
                                        <m:t>,</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−2</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acc>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bar>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i</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m:rPr>
                                  <m:sty m:val="p"/>
                                </m:rPr>
                                <a:rPr lang="en-US" sz="1800">
                                  <a:solidFill>
                                    <a:schemeClr val="tx1"/>
                                  </a:solidFill>
                                  <a:effectLst/>
                                  <a:latin typeface="Cambria Math" panose="02040503050406030204" pitchFamily="18" charset="0"/>
                                  <a:ea typeface="Times New Roman" panose="02020603050405020304" pitchFamily="18" charset="0"/>
                                </a:rPr>
                                <m:t>j</m:t>
                              </m:r>
                              <m:r>
                                <a:rPr lang="en-US" sz="1800">
                                  <a:solidFill>
                                    <a:schemeClr val="tx1"/>
                                  </a:solidFill>
                                  <a:effectLst/>
                                  <a:latin typeface="Cambria Math" panose="02040503050406030204" pitchFamily="18" charset="0"/>
                                  <a:ea typeface="Times New Roman" panose="02020603050405020304" pitchFamily="18" charset="0"/>
                                </a:rPr>
                                <m:t>=1</m:t>
                              </m:r>
                            </m:sub>
                            <m:sup>
                              <m:r>
                                <m:rPr>
                                  <m:sty m:val="p"/>
                                </m:rPr>
                                <a:rPr lang="en-US" sz="1800">
                                  <a:solidFill>
                                    <a:schemeClr val="tx1"/>
                                  </a:solidFill>
                                  <a:effectLst/>
                                  <a:latin typeface="Cambria Math" panose="02040503050406030204" pitchFamily="18" charset="0"/>
                                  <a:ea typeface="Times New Roman" panose="02020603050405020304" pitchFamily="18" charset="0"/>
                                </a:rPr>
                                <m:t>M</m:t>
                              </m:r>
                            </m:sup>
                            <m:e>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e>
                                  </m:d>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acc>
                                        <m:accPr>
                                          <m:chr m:val="̅"/>
                                          <m:ctrlPr>
                                            <a:rPr lang="en-US" sz="1800" i="1">
                                              <a:solidFill>
                                                <a:schemeClr val="tx1"/>
                                              </a:solidFill>
                                              <a:effectLst/>
                                              <a:latin typeface="Cambria Math" panose="02040503050406030204" pitchFamily="18" charset="0"/>
                                              <a:ea typeface="Times New Roman" panose="02020603050405020304" pitchFamily="18" charset="0"/>
                                            </a:rPr>
                                          </m:ctrlPr>
                                        </m:acc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acc>
                                    </m:e>
                                  </m:d>
                                  <m:r>
                                    <a:rPr lang="en-US" sz="1800" i="1">
                                      <a:solidFill>
                                        <a:schemeClr val="tx1"/>
                                      </a:solidFill>
                                      <a:effectLst/>
                                      <a:latin typeface="Cambria Math" panose="02040503050406030204" pitchFamily="18" charset="0"/>
                                      <a:ea typeface="Times New Roman" panose="02020603050405020304" pitchFamily="18" charset="0"/>
                                    </a:rPr>
                                    <m:t>−</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𝐾</m:t>
                                      </m:r>
                                    </m:e>
                                    <m:sub>
                                      <m:r>
                                        <a:rPr lang="en-US" sz="1800" i="1">
                                          <a:solidFill>
                                            <a:schemeClr val="tx1"/>
                                          </a:solidFill>
                                          <a:effectLst/>
                                          <a:latin typeface="Cambria Math" panose="02040503050406030204" pitchFamily="18" charset="0"/>
                                          <a:ea typeface="Times New Roman" panose="02020603050405020304" pitchFamily="18" charset="0"/>
                                        </a:rPr>
                                        <m:t>𝑝𝑜𝑙𝑦</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r>
                                        <a:rPr lang="en-US" sz="1800" i="1">
                                          <a:solidFill>
                                            <a:schemeClr val="tx1"/>
                                          </a:solidFill>
                                          <a:effectLst/>
                                          <a:latin typeface="Cambria Math" panose="02040503050406030204" pitchFamily="18" charset="0"/>
                                          <a:ea typeface="Times New Roman" panose="02020603050405020304" pitchFamily="18" charset="0"/>
                                        </a:rPr>
                                        <m:t>,</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𝑗</m:t>
                                              </m:r>
                                            </m:sub>
                                          </m:sSub>
                                        </m:e>
                                      </m:bar>
                                    </m:e>
                                  </m:d>
                                  <m:r>
                                    <a:rPr lang="en-US" sz="1800" i="1">
                                      <a:solidFill>
                                        <a:schemeClr val="tx1"/>
                                      </a:solidFill>
                                      <a:effectLst/>
                                      <a:latin typeface="Cambria Math" panose="02040503050406030204" pitchFamily="18" charset="0"/>
                                      <a:ea typeface="Times New Roman" panose="02020603050405020304" pitchFamily="18" charset="0"/>
                                    </a:rPr>
                                    <m:t>)</m:t>
                                  </m:r>
                                </m:e>
                              </m:d>
                            </m:e>
                          </m:nary>
                          <m:r>
                            <a:rPr lang="en-US" sz="1800">
                              <a:solidFill>
                                <a:schemeClr val="tx1"/>
                              </a:solidFill>
                              <a:effectLst/>
                              <a:latin typeface="Cambria Math" panose="02040503050406030204" pitchFamily="18" charset="0"/>
                              <a:ea typeface="Times New Roman" panose="02020603050405020304" pitchFamily="18" charset="0"/>
                            </a:rPr>
                            <m:t>  </m:t>
                          </m:r>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𝜀</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𝑦</m:t>
                              </m:r>
                            </m:e>
                            <m:sub>
                              <m:r>
                                <a:rPr lang="en-US" sz="1800" i="1">
                                  <a:solidFill>
                                    <a:schemeClr val="tx1"/>
                                  </a:solidFill>
                                  <a:effectLst/>
                                  <a:latin typeface="Cambria Math" panose="02040503050406030204" pitchFamily="18" charset="0"/>
                                  <a:ea typeface="Times New Roman" panose="02020603050405020304" pitchFamily="18" charset="0"/>
                                </a:rPr>
                                <m:t>𝑖</m:t>
                              </m:r>
                            </m:sub>
                          </m:sSub>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a:lnSpc>
                    <a:spcPct val="120000"/>
                  </a:lnSpc>
                </a:pP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88944956-47D1-4AFE-A007-4AF0CACF317C}"/>
                  </a:ext>
                </a:extLst>
              </p:cNvPr>
              <p:cNvSpPr>
                <a:spLocks noGrp="1" noRot="1" noChangeAspect="1" noMove="1" noResize="1" noEditPoints="1" noAdjustHandles="1" noChangeArrowheads="1" noChangeShapeType="1" noTextEdit="1"/>
              </p:cNvSpPr>
              <p:nvPr>
                <p:ph idx="1"/>
              </p:nvPr>
            </p:nvSpPr>
            <p:spPr>
              <a:xfrm>
                <a:off x="100903" y="1687228"/>
                <a:ext cx="6205695" cy="4705341"/>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9E74897-2681-43C0-8F31-02886AFB8389}"/>
                  </a:ext>
                </a:extLst>
              </p:cNvPr>
              <p:cNvSpPr txBox="1"/>
              <p:nvPr/>
            </p:nvSpPr>
            <p:spPr>
              <a:xfrm>
                <a:off x="8068826" y="1782782"/>
                <a:ext cx="4039437" cy="4609788"/>
              </a:xfrm>
              <a:prstGeom prst="rect">
                <a:avLst/>
              </a:prstGeom>
              <a:noFill/>
            </p:spPr>
            <p:txBody>
              <a:bodyPr wrap="square">
                <a:spAutoFit/>
              </a:bodyPr>
              <a:lstStyle/>
              <a:p>
                <a:pPr marL="0" marR="0">
                  <a:lnSpc>
                    <a:spcPct val="200000"/>
                  </a:lnSpc>
                </a:pPr>
                <a:r>
                  <a:rPr lang="en-US" sz="1800" dirty="0">
                    <a:solidFill>
                      <a:schemeClr val="tx1"/>
                    </a:solidFill>
                    <a:effectLst/>
                    <a:latin typeface="Times New Roman" panose="02020603050405020304" pitchFamily="18" charset="0"/>
                    <a:ea typeface="Times New Roman" panose="02020603050405020304" pitchFamily="18" charset="0"/>
                  </a:rPr>
                  <a:t>subject to the constraints</a:t>
                </a:r>
              </a:p>
              <a:p>
                <a:pPr marL="0" marR="0">
                  <a:lnSpc>
                    <a:spcPct val="200000"/>
                  </a:lnSpc>
                </a:pPr>
                <a14:m>
                  <m:oMathPara xmlns:m="http://schemas.openxmlformats.org/officeDocument/2006/math">
                    <m:oMathParaPr>
                      <m:jc m:val="centerGroup"/>
                    </m:oMathParaPr>
                    <m:oMath xmlns:m="http://schemas.openxmlformats.org/officeDocument/2006/math">
                      <m:nary>
                        <m:naryPr>
                          <m:chr m:val="∑"/>
                          <m:limLoc m:val="undOvr"/>
                          <m:ctrlPr>
                            <a:rPr lang="en-US" sz="1800" i="1">
                              <a:solidFill>
                                <a:schemeClr val="tx1"/>
                              </a:solidFill>
                              <a:effectLst/>
                              <a:latin typeface="Cambria Math" panose="02040503050406030204" pitchFamily="18" charset="0"/>
                              <a:ea typeface="Times New Roman" panose="02020603050405020304" pitchFamily="18" charset="0"/>
                            </a:rPr>
                          </m:ctrlPr>
                        </m:naryPr>
                        <m:sub>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sub>
                        <m:sup>
                          <m:r>
                            <a:rPr lang="en-US" sz="1800" i="1">
                              <a:solidFill>
                                <a:schemeClr val="tx1"/>
                              </a:solidFill>
                              <a:effectLst/>
                              <a:latin typeface="Cambria Math" panose="02040503050406030204" pitchFamily="18" charset="0"/>
                              <a:ea typeface="Times New Roman" panose="02020603050405020304" pitchFamily="18" charset="0"/>
                            </a:rPr>
                            <m:t>𝑁</m:t>
                          </m:r>
                        </m:sup>
                        <m:e>
                          <m:d>
                            <m:dPr>
                              <m:ctrlPr>
                                <a:rPr lang="en-US" sz="1800" i="1">
                                  <a:solidFill>
                                    <a:schemeClr val="tx1"/>
                                  </a:solidFill>
                                  <a:effectLst/>
                                  <a:latin typeface="Cambria Math" panose="02040503050406030204" pitchFamily="18" charset="0"/>
                                  <a:ea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e>
                          </m:d>
                        </m:e>
                      </m:nary>
                      <m:r>
                        <a:rPr lang="en-US" sz="1800" i="1">
                          <a:solidFill>
                            <a:schemeClr val="tx1"/>
                          </a:solidFill>
                          <a:effectLst/>
                          <a:latin typeface="Cambria Math" panose="02040503050406030204" pitchFamily="18" charset="0"/>
                          <a:ea typeface="Times New Roman" panose="02020603050405020304" pitchFamily="18" charset="0"/>
                        </a:rPr>
                        <m:t>=0</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:0≤</m:t>
                      </m:r>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𝐶</m:t>
                      </m:r>
                    </m:oMath>
                  </m:oMathPara>
                </a14:m>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750"/>
                  </a:spcAft>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:0≤</m:t>
                      </m:r>
                      <m:sSubSup>
                        <m:sSubSupPr>
                          <m:ctrlPr>
                            <a:rPr lang="en-US" sz="18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1800">
                              <a:solidFill>
                                <a:schemeClr val="tx1"/>
                              </a:solidFill>
                              <a:effectLst/>
                              <a:latin typeface="Cambria Math" panose="02040503050406030204" pitchFamily="18" charset="0"/>
                              <a:ea typeface="Times New Roman" panose="02020603050405020304" pitchFamily="18" charset="0"/>
                            </a:rPr>
                            <m:t>α</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up>
                          <m:r>
                            <a:rPr lang="en-US" sz="1800" i="1">
                              <a:solidFill>
                                <a:schemeClr val="tx1"/>
                              </a:solidFill>
                              <a:effectLst/>
                              <a:latin typeface="Cambria Math" panose="02040503050406030204" pitchFamily="18" charset="0"/>
                              <a:ea typeface="Times New Roman" panose="02020603050405020304" pitchFamily="18" charset="0"/>
                            </a:rPr>
                            <m:t>∗</m:t>
                          </m:r>
                        </m:sup>
                      </m:sSubSup>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𝐶</m:t>
                      </m:r>
                    </m:oMath>
                  </m:oMathPara>
                </a14:m>
                <a:endParaRPr lang="en-US" sz="1800" i="1" dirty="0">
                  <a:solidFill>
                    <a:schemeClr val="tx1"/>
                  </a:solidFill>
                  <a:effectLst/>
                  <a:latin typeface="Cambria Math" panose="02040503050406030204" pitchFamily="18" charset="0"/>
                  <a:ea typeface="Times New Roman" panose="02020603050405020304" pitchFamily="18" charset="0"/>
                </a:endParaRPr>
              </a:p>
              <a:p>
                <a:pPr marL="0" marR="0">
                  <a:lnSpc>
                    <a:spcPct val="200000"/>
                  </a:lnSpc>
                  <a:spcBef>
                    <a:spcPts val="0"/>
                  </a:spcBef>
                  <a:spcAft>
                    <a:spcPts val="750"/>
                  </a:spcAft>
                </a:pPr>
                <a:r>
                  <a:rPr lang="en-US" sz="1800" dirty="0">
                    <a:solidFill>
                      <a:schemeClr val="tx1"/>
                    </a:solidFill>
                    <a:effectLst/>
                    <a:ea typeface="Times New Roman" panose="02020603050405020304" pitchFamily="18" charset="0"/>
                  </a:rPr>
                  <a:t>                      </a:t>
                </a:r>
                <a14:m>
                  <m:oMath xmlns:m="http://schemas.openxmlformats.org/officeDocument/2006/math">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β</m:t>
                        </m:r>
                      </m:e>
                      <m:sub>
                        <m:r>
                          <m:rPr>
                            <m:sty m:val="p"/>
                          </m:rPr>
                          <a:rPr lang="en-US" sz="1800">
                            <a:solidFill>
                              <a:schemeClr val="tx1"/>
                            </a:solidFill>
                            <a:effectLst/>
                            <a:latin typeface="Cambria Math" panose="02040503050406030204" pitchFamily="18" charset="0"/>
                            <a:ea typeface="Times New Roman" panose="02020603050405020304" pitchFamily="18" charset="0"/>
                          </a:rPr>
                          <m:t>j</m:t>
                        </m:r>
                      </m:sub>
                    </m:sSub>
                    <m:r>
                      <a:rPr lang="en-US" sz="1800" i="1">
                        <a:solidFill>
                          <a:schemeClr val="tx1"/>
                        </a:solidFill>
                        <a:effectLst/>
                        <a:latin typeface="Cambria Math" panose="02040503050406030204" pitchFamily="18" charset="0"/>
                        <a:ea typeface="Times New Roman" panose="02020603050405020304" pitchFamily="18" charset="0"/>
                      </a:rPr>
                      <m:t>≥0 ,</m:t>
                    </m:r>
                    <m:r>
                      <a:rPr lang="en-US" sz="1800" i="1">
                        <a:solidFill>
                          <a:schemeClr val="tx1"/>
                        </a:solidFill>
                        <a:effectLst/>
                        <a:latin typeface="Cambria Math" panose="02040503050406030204" pitchFamily="18" charset="0"/>
                        <a:ea typeface="Times New Roman" panose="02020603050405020304" pitchFamily="18" charset="0"/>
                      </a:rPr>
                      <m:t>𝑗</m:t>
                    </m:r>
                    <m:r>
                      <a:rPr lang="en-US" sz="1800" i="1">
                        <a:solidFill>
                          <a:schemeClr val="tx1"/>
                        </a:solidFill>
                        <a:effectLst/>
                        <a:latin typeface="Cambria Math" panose="02040503050406030204" pitchFamily="18" charset="0"/>
                        <a:ea typeface="Times New Roman" panose="02020603050405020304" pitchFamily="18" charset="0"/>
                      </a:rPr>
                      <m:t>=1,…,</m:t>
                    </m:r>
                    <m:r>
                      <a:rPr lang="en-US" sz="1800" i="1">
                        <a:solidFill>
                          <a:schemeClr val="tx1"/>
                        </a:solidFill>
                        <a:effectLst/>
                        <a:latin typeface="Cambria Math" panose="02040503050406030204" pitchFamily="18" charset="0"/>
                        <a:ea typeface="Times New Roman" panose="02020603050405020304" pitchFamily="18" charset="0"/>
                      </a:rPr>
                      <m:t>𝑀</m:t>
                    </m:r>
                  </m:oMath>
                </a14:m>
                <a:r>
                  <a:rPr lang="en-US" sz="1800" dirty="0">
                    <a:solidFill>
                      <a:schemeClr val="tx1"/>
                    </a:solidFill>
                    <a:effectLst/>
                    <a:latin typeface="Times New Roman" panose="02020603050405020304" pitchFamily="18" charset="0"/>
                    <a:ea typeface="Times New Roman" panose="02020603050405020304" pitchFamily="18" charset="0"/>
                  </a:rPr>
                  <a:t>		</a:t>
                </a:r>
                <a14:m>
                  <m:oMath xmlns:m="http://schemas.openxmlformats.org/officeDocument/2006/math">
                    <m:r>
                      <a:rPr lang="en-US" sz="1800" b="0" i="0" smtClean="0">
                        <a:solidFill>
                          <a:schemeClr val="tx1"/>
                        </a:solidFill>
                        <a:effectLst/>
                        <a:latin typeface="Cambria Math" panose="02040503050406030204" pitchFamily="18" charset="0"/>
                        <a:ea typeface="Times New Roman" panose="02020603050405020304" pitchFamily="18" charset="0"/>
                      </a:rPr>
                      <m:t>    </m:t>
                    </m:r>
                    <m:bar>
                      <m:barPr>
                        <m:pos m:val="top"/>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Times New Roman" panose="02020603050405020304" pitchFamily="18" charset="0"/>
                              </a:rPr>
                              <m:t>x</m:t>
                            </m:r>
                          </m:e>
                          <m:sub>
                            <m:r>
                              <m:rPr>
                                <m:sty m:val="p"/>
                              </m:rPr>
                              <a:rPr lang="en-US" sz="1800">
                                <a:solidFill>
                                  <a:schemeClr val="tx1"/>
                                </a:solidFill>
                                <a:effectLst/>
                                <a:latin typeface="Cambria Math" panose="02040503050406030204" pitchFamily="18" charset="0"/>
                                <a:ea typeface="Times New Roman" panose="02020603050405020304" pitchFamily="18" charset="0"/>
                              </a:rPr>
                              <m:t>i</m:t>
                            </m:r>
                          </m:sub>
                        </m:sSub>
                      </m:e>
                    </m:bar>
                    <m:r>
                      <a:rPr lang="en-US" sz="1800" i="1">
                        <a:solidFill>
                          <a:schemeClr val="tx1"/>
                        </a:solidFill>
                        <a:effectLst/>
                        <a:latin typeface="Cambria Math" panose="02040503050406030204" pitchFamily="18" charset="0"/>
                        <a:ea typeface="Times New Roman" panose="02020603050405020304" pitchFamily="18" charset="0"/>
                      </a:rPr>
                      <m:t>≥ </m:t>
                    </m:r>
                    <m:bar>
                      <m:barPr>
                        <m:ctrlPr>
                          <a:rPr lang="en-US" sz="1800" i="1">
                            <a:solidFill>
                              <a:schemeClr val="tx1"/>
                            </a:solidFill>
                            <a:effectLst/>
                            <a:latin typeface="Cambria Math" panose="02040503050406030204" pitchFamily="18" charset="0"/>
                            <a:ea typeface="Times New Roman" panose="02020603050405020304" pitchFamily="18" charset="0"/>
                          </a:rPr>
                        </m:ctrlPr>
                      </m:barPr>
                      <m:e>
                        <m:sSub>
                          <m:sSubPr>
                            <m:ctrlPr>
                              <a:rPr lang="en-US" sz="1800" i="1">
                                <a:solidFill>
                                  <a:schemeClr val="tx1"/>
                                </a:solidFill>
                                <a:effectLst/>
                                <a:latin typeface="Cambria Math" panose="02040503050406030204" pitchFamily="18" charset="0"/>
                                <a:ea typeface="Times New Roman" panose="02020603050405020304" pitchFamily="18" charset="0"/>
                              </a:rPr>
                            </m:ctrlPr>
                          </m:sSubPr>
                          <m:e>
                            <m:r>
                              <a:rPr lang="en-US" sz="1800" i="1">
                                <a:solidFill>
                                  <a:schemeClr val="tx1"/>
                                </a:solidFill>
                                <a:effectLst/>
                                <a:latin typeface="Cambria Math" panose="02040503050406030204" pitchFamily="18" charset="0"/>
                                <a:ea typeface="Times New Roman" panose="02020603050405020304" pitchFamily="18" charset="0"/>
                              </a:rPr>
                              <m:t>𝑥</m:t>
                            </m:r>
                          </m:e>
                          <m:sub>
                            <m:r>
                              <a:rPr lang="en-US" sz="1800" i="1">
                                <a:solidFill>
                                  <a:schemeClr val="tx1"/>
                                </a:solidFill>
                                <a:effectLst/>
                                <a:latin typeface="Cambria Math" panose="02040503050406030204" pitchFamily="18" charset="0"/>
                                <a:ea typeface="Times New Roman" panose="02020603050405020304" pitchFamily="18" charset="0"/>
                              </a:rPr>
                              <m:t>𝑖</m:t>
                            </m:r>
                          </m:sub>
                        </m:sSub>
                      </m:e>
                    </m:ba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𝑖</m:t>
                    </m:r>
                    <m:r>
                      <a:rPr lang="en-US" sz="1800" i="1">
                        <a:solidFill>
                          <a:schemeClr val="tx1"/>
                        </a:solidFill>
                        <a:effectLst/>
                        <a:latin typeface="Cambria Math" panose="02040503050406030204" pitchFamily="18" charset="0"/>
                        <a:ea typeface="Times New Roman" panose="02020603050405020304" pitchFamily="18" charset="0"/>
                      </a:rPr>
                      <m:t>=1,…,</m:t>
                    </m:r>
                    <m:r>
                      <a:rPr lang="en-US" sz="1800" i="1">
                        <a:solidFill>
                          <a:schemeClr val="tx1"/>
                        </a:solidFill>
                        <a:effectLst/>
                        <a:latin typeface="Cambria Math" panose="02040503050406030204" pitchFamily="18" charset="0"/>
                        <a:ea typeface="Times New Roman" panose="02020603050405020304" pitchFamily="18" charset="0"/>
                      </a:rPr>
                      <m:t>𝑀</m:t>
                    </m:r>
                  </m:oMath>
                </a14:m>
                <a:endParaRPr lang="en-US" sz="1800" dirty="0">
                  <a:solidFill>
                    <a:schemeClr val="tx1"/>
                  </a:solidFill>
                  <a:effectLst/>
                  <a:latin typeface="Times New Roman" panose="02020603050405020304" pitchFamily="18" charset="0"/>
                  <a:ea typeface="Times New Roman" panose="02020603050405020304" pitchFamily="18" charset="0"/>
                </a:endParaRPr>
              </a:p>
            </p:txBody>
          </p:sp>
        </mc:Choice>
        <mc:Fallback>
          <p:sp>
            <p:nvSpPr>
              <p:cNvPr id="5" name="TextBox 4">
                <a:extLst>
                  <a:ext uri="{FF2B5EF4-FFF2-40B4-BE49-F238E27FC236}">
                    <a16:creationId xmlns:a16="http://schemas.microsoft.com/office/drawing/2014/main" id="{F9E74897-2681-43C0-8F31-02886AFB8389}"/>
                  </a:ext>
                </a:extLst>
              </p:cNvPr>
              <p:cNvSpPr txBox="1">
                <a:spLocks noRot="1" noChangeAspect="1" noMove="1" noResize="1" noEditPoints="1" noAdjustHandles="1" noChangeArrowheads="1" noChangeShapeType="1" noTextEdit="1"/>
              </p:cNvSpPr>
              <p:nvPr/>
            </p:nvSpPr>
            <p:spPr>
              <a:xfrm>
                <a:off x="8068826" y="1782782"/>
                <a:ext cx="4039437" cy="4609788"/>
              </a:xfrm>
              <a:prstGeom prst="rect">
                <a:avLst/>
              </a:prstGeom>
              <a:blipFill>
                <a:blip r:embed="rId3"/>
                <a:stretch>
                  <a:fillRect l="-13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32D3665-25A8-4901-BFD6-D4380CB18479}"/>
              </a:ext>
            </a:extLst>
          </p:cNvPr>
          <p:cNvSpPr txBox="1"/>
          <p:nvPr/>
        </p:nvSpPr>
        <p:spPr>
          <a:xfrm>
            <a:off x="3859825" y="5792405"/>
            <a:ext cx="4893547" cy="1200329"/>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To expand this out fully would clearly become a nightmare to write down and it is clear why the kernel trick was developed.</a:t>
            </a:r>
          </a:p>
          <a:p>
            <a:endParaRPr lang="en-US" dirty="0"/>
          </a:p>
        </p:txBody>
      </p:sp>
      <p:sp>
        <p:nvSpPr>
          <p:cNvPr id="9" name="TextBox 8">
            <a:extLst>
              <a:ext uri="{FF2B5EF4-FFF2-40B4-BE49-F238E27FC236}">
                <a16:creationId xmlns:a16="http://schemas.microsoft.com/office/drawing/2014/main" id="{31F4940D-49E1-445C-9F34-383415F4BD7B}"/>
              </a:ext>
            </a:extLst>
          </p:cNvPr>
          <p:cNvSpPr txBox="1"/>
          <p:nvPr/>
        </p:nvSpPr>
        <p:spPr>
          <a:xfrm>
            <a:off x="2547677" y="169026"/>
            <a:ext cx="6205695" cy="1363900"/>
          </a:xfrm>
          <a:prstGeom prst="rect">
            <a:avLst/>
          </a:prstGeom>
          <a:noFill/>
        </p:spPr>
        <p:txBody>
          <a:bodyPr wrap="square" rtlCol="0">
            <a:spAutoFit/>
          </a:bodyPr>
          <a:lstStyle/>
          <a:p>
            <a:pPr marL="0" marR="0">
              <a:lnSpc>
                <a:spcPct val="120000"/>
              </a:lnSpc>
              <a:spcBef>
                <a:spcPts val="0"/>
              </a:spcBef>
              <a:spcAft>
                <a:spcPts val="750"/>
              </a:spcAft>
            </a:pPr>
            <a:r>
              <a:rPr lang="en-US" sz="3600">
                <a:solidFill>
                  <a:schemeClr val="tx1"/>
                </a:solidFill>
                <a:effectLst/>
                <a:latin typeface="Times New Roman" panose="02020603050405020304" pitchFamily="18" charset="0"/>
                <a:ea typeface="Times New Roman" panose="02020603050405020304" pitchFamily="18" charset="0"/>
              </a:rPr>
              <a:t>The unconstrained problem would thus require writing out:</a:t>
            </a:r>
            <a:endParaRPr lang="en-US" sz="36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63699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B39C-2D8A-4280-A0AB-2D0AA03045C8}"/>
              </a:ext>
            </a:extLst>
          </p:cNvPr>
          <p:cNvSpPr>
            <a:spLocks noGrp="1"/>
          </p:cNvSpPr>
          <p:nvPr>
            <p:ph idx="1"/>
          </p:nvPr>
        </p:nvSpPr>
        <p:spPr>
          <a:xfrm>
            <a:off x="466411" y="2049863"/>
            <a:ext cx="10515600" cy="4351338"/>
          </a:xfrm>
        </p:spPr>
        <p:txBody>
          <a:bodyPr>
            <a:normAutofit/>
          </a:bodyPr>
          <a:lstStyle/>
          <a:p>
            <a:pPr marL="0" marR="0">
              <a:lnSpc>
                <a:spcPct val="200000"/>
              </a:lnSpc>
              <a:spcBef>
                <a:spcPts val="0"/>
              </a:spcBef>
              <a:spcAft>
                <a:spcPts val="750"/>
              </a:spcAft>
            </a:pPr>
            <a:r>
              <a:rPr lang="en-US" sz="1800" dirty="0">
                <a:effectLst/>
                <a:latin typeface="Times New Roman" panose="02020603050405020304" pitchFamily="18" charset="0"/>
                <a:ea typeface="Times New Roman" panose="02020603050405020304" pitchFamily="18" charset="0"/>
              </a:rPr>
              <a:t>From this we can see that although the problem looked very close to a solution in the outset, there is still a gap in the mathematical framework in this area to make a conclusive connection between the unconstrained SVR problem and the Monotonicity problem based on transformations to the kernel. If one seeks to embark on solving this problem themselves, I recommend the following paper:</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“Kernel Methods In Machine Learning” By Thomas Hofmann, Bernhard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Schölkopf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&amp; Alexander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Smola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which focuses on SVR for the majority of the paper (however it also discusses Principal Component Analysis toward the end) and formulates the useful properties of kernel functions and the kernel trick.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F1969D6-E507-44EA-9D36-9CFF207E3685}"/>
              </a:ext>
            </a:extLst>
          </p:cNvPr>
          <p:cNvSpPr txBox="1"/>
          <p:nvPr/>
        </p:nvSpPr>
        <p:spPr>
          <a:xfrm>
            <a:off x="2827773" y="318603"/>
            <a:ext cx="6818644" cy="1323439"/>
          </a:xfrm>
          <a:prstGeom prst="rect">
            <a:avLst/>
          </a:prstGeom>
          <a:noFill/>
        </p:spPr>
        <p:txBody>
          <a:bodyPr wrap="square" rtlCol="0">
            <a:spAutoFit/>
          </a:bodyPr>
          <a:lstStyle/>
          <a:p>
            <a:r>
              <a:rPr lang="en-US" sz="4000" dirty="0"/>
              <a:t>Further From The Truth Than When We Began</a:t>
            </a:r>
          </a:p>
        </p:txBody>
      </p:sp>
    </p:spTree>
    <p:extLst>
      <p:ext uri="{BB962C8B-B14F-4D97-AF65-F5344CB8AC3E}">
        <p14:creationId xmlns:p14="http://schemas.microsoft.com/office/powerpoint/2010/main" val="358623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2C56-6D31-4CB9-B73F-CA7C558A65DF}"/>
              </a:ext>
            </a:extLst>
          </p:cNvPr>
          <p:cNvSpPr>
            <a:spLocks noGrp="1"/>
          </p:cNvSpPr>
          <p:nvPr>
            <p:ph type="title"/>
          </p:nvPr>
        </p:nvSpPr>
        <p:spPr/>
        <p:txBody>
          <a:bodyPr/>
          <a:lstStyle/>
          <a:p>
            <a:r>
              <a:rPr lang="en-US" dirty="0"/>
              <a:t>Importance of Monotonicity and this Problem in General:</a:t>
            </a:r>
          </a:p>
        </p:txBody>
      </p:sp>
      <p:sp>
        <p:nvSpPr>
          <p:cNvPr id="3" name="Content Placeholder 2">
            <a:extLst>
              <a:ext uri="{FF2B5EF4-FFF2-40B4-BE49-F238E27FC236}">
                <a16:creationId xmlns:a16="http://schemas.microsoft.com/office/drawing/2014/main" id="{ED080867-5CA4-463E-A531-D94D592E9E0A}"/>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onotonicity constrained SVR problems provide better estimates for nonlinear relations between data and response such as sinusoidal relationships between data and response as shown in the paper using the MSE as a measurement of model accuracy on synthetic data</a:t>
            </a:r>
          </a:p>
          <a:p>
            <a:r>
              <a:rPr lang="en-US" dirty="0">
                <a:latin typeface="Times New Roman" panose="02020603050405020304" pitchFamily="18" charset="0"/>
                <a:ea typeface="Calibri" panose="020F0502020204030204" pitchFamily="34" charset="0"/>
              </a:rPr>
              <a:t>W</a:t>
            </a:r>
            <a:r>
              <a:rPr lang="en-US" sz="1800" dirty="0">
                <a:effectLst/>
                <a:latin typeface="Times New Roman" panose="02020603050405020304" pitchFamily="18" charset="0"/>
                <a:ea typeface="Calibri" panose="020F0502020204030204" pitchFamily="34" charset="0"/>
              </a:rPr>
              <a:t>e are attempting to incorporate prior knowledge about a relationship between the data and the response variable so that these relationships are preserved in our model. In other words, we are attempting to build a model taking a Bayesian approach to preserve previous insight on the data</a:t>
            </a:r>
          </a:p>
          <a:p>
            <a:r>
              <a:rPr lang="en-US" sz="1800" dirty="0">
                <a:effectLst/>
                <a:latin typeface="Times New Roman" panose="02020603050405020304" pitchFamily="18" charset="0"/>
                <a:ea typeface="Calibri" panose="020F0502020204030204" pitchFamily="34" charset="0"/>
              </a:rPr>
              <a:t>Support Vector Regression is regarded as a highly successful regression technique, however incorporating previously known relations in data into models is not so easy</a:t>
            </a:r>
            <a:endParaRPr lang="en-US" dirty="0"/>
          </a:p>
        </p:txBody>
      </p:sp>
    </p:spTree>
    <p:extLst>
      <p:ext uri="{BB962C8B-B14F-4D97-AF65-F5344CB8AC3E}">
        <p14:creationId xmlns:p14="http://schemas.microsoft.com/office/powerpoint/2010/main" val="3924874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28A4-1EDF-4B45-9AB6-651797FE0B68}"/>
              </a:ext>
            </a:extLst>
          </p:cNvPr>
          <p:cNvSpPr>
            <a:spLocks noGrp="1"/>
          </p:cNvSpPr>
          <p:nvPr>
            <p:ph type="title"/>
          </p:nvPr>
        </p:nvSpPr>
        <p:spPr>
          <a:xfrm>
            <a:off x="719236" y="20097"/>
            <a:ext cx="10515600" cy="1325563"/>
          </a:xfrm>
        </p:spPr>
        <p:txBody>
          <a:bodyPr/>
          <a:lstStyle/>
          <a:p>
            <a:pPr algn="ctr"/>
            <a:r>
              <a:rPr lang="en-US" dirty="0"/>
              <a:t>MC-SVR on mpg data </a:t>
            </a:r>
          </a:p>
        </p:txBody>
      </p:sp>
      <p:sp>
        <p:nvSpPr>
          <p:cNvPr id="3" name="Content Placeholder 2">
            <a:extLst>
              <a:ext uri="{FF2B5EF4-FFF2-40B4-BE49-F238E27FC236}">
                <a16:creationId xmlns:a16="http://schemas.microsoft.com/office/drawing/2014/main" id="{D3FAA3F6-3FCE-44D9-8F22-502E81C9C22F}"/>
              </a:ext>
            </a:extLst>
          </p:cNvPr>
          <p:cNvSpPr>
            <a:spLocks noGrp="1"/>
          </p:cNvSpPr>
          <p:nvPr>
            <p:ph idx="1"/>
          </p:nvPr>
        </p:nvSpPr>
        <p:spPr>
          <a:xfrm>
            <a:off x="547695" y="951845"/>
            <a:ext cx="10515600" cy="4351338"/>
          </a:xfrm>
        </p:spPr>
        <p:txBody>
          <a:bodyPr>
            <a:normAutofit/>
          </a:bodyPr>
          <a:lstStyle/>
          <a:p>
            <a:r>
              <a:rPr lang="en-US" sz="1400" dirty="0" err="1">
                <a:effectLst/>
                <a:latin typeface="Times New Roman" panose="02020603050405020304" pitchFamily="18" charset="0"/>
                <a:ea typeface="Calibri" panose="020F0502020204030204" pitchFamily="34" charset="0"/>
              </a:rPr>
              <a:t>AutoMPG</a:t>
            </a:r>
            <a:r>
              <a:rPr lang="en-US" sz="1400" dirty="0">
                <a:effectLst/>
                <a:latin typeface="Times New Roman" panose="02020603050405020304" pitchFamily="18" charset="0"/>
                <a:ea typeface="Calibri" panose="020F0502020204030204" pitchFamily="34" charset="0"/>
              </a:rPr>
              <a:t> dataset from the UCI Machine Learning Repository</a:t>
            </a:r>
          </a:p>
          <a:p>
            <a:r>
              <a:rPr lang="en-US" sz="1400" dirty="0">
                <a:effectLst/>
                <a:latin typeface="Times New Roman" panose="02020603050405020304" pitchFamily="18" charset="0"/>
                <a:ea typeface="Calibri" panose="020F0502020204030204" pitchFamily="34" charset="0"/>
              </a:rPr>
              <a:t>training a monotonicity constrained SVR model led to better predictions on the true MPG of a car using the following relations:</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than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unconstrianed</a:t>
            </a:r>
            <a:r>
              <a:rPr lang="en-US" sz="1800" dirty="0">
                <a:effectLst/>
                <a:latin typeface="Calibri" panose="020F0502020204030204" pitchFamily="34" charset="0"/>
                <a:ea typeface="Calibri" panose="020F0502020204030204" pitchFamily="34" charset="0"/>
                <a:cs typeface="Times New Roman" panose="02020603050405020304" pitchFamily="18" charset="0"/>
              </a:rPr>
              <a:t> SVR model with the following results: </a:t>
            </a:r>
            <a:endParaRPr lang="en-US" dirty="0"/>
          </a:p>
        </p:txBody>
      </p:sp>
      <p:pic>
        <p:nvPicPr>
          <p:cNvPr id="4" name="Picture 3">
            <a:extLst>
              <a:ext uri="{FF2B5EF4-FFF2-40B4-BE49-F238E27FC236}">
                <a16:creationId xmlns:a16="http://schemas.microsoft.com/office/drawing/2014/main" id="{2341CA74-37FD-4C5E-BD25-4F44EB35588C}"/>
              </a:ext>
            </a:extLst>
          </p:cNvPr>
          <p:cNvPicPr>
            <a:picLocks noChangeAspect="1"/>
          </p:cNvPicPr>
          <p:nvPr/>
        </p:nvPicPr>
        <p:blipFill>
          <a:blip r:embed="rId2"/>
          <a:stretch>
            <a:fillRect/>
          </a:stretch>
        </p:blipFill>
        <p:spPr>
          <a:xfrm>
            <a:off x="1950337" y="1890697"/>
            <a:ext cx="7710315" cy="2627860"/>
          </a:xfrm>
          <a:prstGeom prst="rect">
            <a:avLst/>
          </a:prstGeom>
        </p:spPr>
      </p:pic>
      <p:pic>
        <p:nvPicPr>
          <p:cNvPr id="5" name="Picture 4">
            <a:extLst>
              <a:ext uri="{FF2B5EF4-FFF2-40B4-BE49-F238E27FC236}">
                <a16:creationId xmlns:a16="http://schemas.microsoft.com/office/drawing/2014/main" id="{DFB2B1FE-9785-4673-A1D7-5436027F76A2}"/>
              </a:ext>
            </a:extLst>
          </p:cNvPr>
          <p:cNvPicPr/>
          <p:nvPr/>
        </p:nvPicPr>
        <p:blipFill rotWithShape="1">
          <a:blip r:embed="rId3"/>
          <a:srcRect l="33013" t="41881" r="18270" b="43020"/>
          <a:stretch/>
        </p:blipFill>
        <p:spPr bwMode="auto">
          <a:xfrm>
            <a:off x="2913185" y="5199246"/>
            <a:ext cx="5943600" cy="1035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6564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7D1A-B14F-49D5-ACC6-B414BB61EBD4}"/>
              </a:ext>
            </a:extLst>
          </p:cNvPr>
          <p:cNvSpPr>
            <a:spLocks noGrp="1"/>
          </p:cNvSpPr>
          <p:nvPr>
            <p:ph type="title"/>
          </p:nvPr>
        </p:nvSpPr>
        <p:spPr/>
        <p:txBody>
          <a:bodyPr/>
          <a:lstStyle/>
          <a:p>
            <a:pPr algn="ctr"/>
            <a:r>
              <a:rPr lang="en-US" dirty="0"/>
              <a:t>FMR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C6F15B-3E01-4D78-9919-DCDF43F852BD}"/>
                  </a:ext>
                </a:extLst>
              </p:cNvPr>
              <p:cNvSpPr>
                <a:spLocks noGrp="1"/>
              </p:cNvSpPr>
              <p:nvPr>
                <p:ph idx="1"/>
              </p:nvPr>
            </p:nvSpPr>
            <p:spPr>
              <a:xfrm>
                <a:off x="827424" y="932413"/>
                <a:ext cx="10554574" cy="3636511"/>
              </a:xfrm>
            </p:spPr>
            <p:txBody>
              <a:bodyPr/>
              <a:lstStyle/>
              <a:p>
                <a:pPr marL="0" marR="0" indent="0">
                  <a:lnSpc>
                    <a:spcPct val="200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FMR is a measure of monotonicity violations as follows.</a:t>
                </a: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a dataset </a:t>
                </a:r>
                <a14:m>
                  <m:oMath xmlns:m="http://schemas.openxmlformats.org/officeDocument/2006/math">
                    <m:r>
                      <a:rPr lang="en-US" sz="1800" i="1">
                        <a:solidFill>
                          <a:srgbClr val="202122"/>
                        </a:solidFill>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sz="1800">
                        <a:solidFill>
                          <a:srgbClr val="202122"/>
                        </a:solidFill>
                        <a:effectLst/>
                        <a:latin typeface="Cambria Math" panose="02040503050406030204" pitchFamily="18" charset="0"/>
                        <a:ea typeface="Calibri" panose="020F0502020204030204" pitchFamily="34" charset="0"/>
                        <a:cs typeface="Arial" panose="020B0604020202020204" pitchFamily="34" charset="0"/>
                      </a:rPr>
                      <m:t>ξ</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 pair of instances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are said to not violate monotonicity, if and only if  </a:t>
                </a:r>
                <a14:m>
                  <m:oMath xmlns:m="http://schemas.openxmlformats.org/officeDocument/2006/math">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Then, FMR is defined according to all possible combinations of data which have monotonicity, and for an increasing or a decreasing function, it is defined, respectively, as: </a:t>
                </a:r>
                <a:endParaRPr lang="en-US" dirty="0"/>
              </a:p>
            </p:txBody>
          </p:sp>
        </mc:Choice>
        <mc:Fallback>
          <p:sp>
            <p:nvSpPr>
              <p:cNvPr id="3" name="Content Placeholder 2">
                <a:extLst>
                  <a:ext uri="{FF2B5EF4-FFF2-40B4-BE49-F238E27FC236}">
                    <a16:creationId xmlns:a16="http://schemas.microsoft.com/office/drawing/2014/main" id="{9AC6F15B-3E01-4D78-9919-DCDF43F852BD}"/>
                  </a:ext>
                </a:extLst>
              </p:cNvPr>
              <p:cNvSpPr>
                <a:spLocks noGrp="1" noRot="1" noChangeAspect="1" noMove="1" noResize="1" noEditPoints="1" noAdjustHandles="1" noChangeArrowheads="1" noChangeShapeType="1" noTextEdit="1"/>
              </p:cNvSpPr>
              <p:nvPr>
                <p:ph idx="1"/>
              </p:nvPr>
            </p:nvSpPr>
            <p:spPr>
              <a:xfrm>
                <a:off x="827424" y="932413"/>
                <a:ext cx="10554574" cy="363651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F606ADE-D99A-4D99-B3EF-45143BE05FA5}"/>
              </a:ext>
            </a:extLst>
          </p:cNvPr>
          <p:cNvPicPr>
            <a:picLocks noChangeAspect="1"/>
          </p:cNvPicPr>
          <p:nvPr/>
        </p:nvPicPr>
        <p:blipFill>
          <a:blip r:embed="rId3"/>
          <a:stretch>
            <a:fillRect/>
          </a:stretch>
        </p:blipFill>
        <p:spPr>
          <a:xfrm>
            <a:off x="3572036" y="3770182"/>
            <a:ext cx="5047926" cy="1938696"/>
          </a:xfrm>
          <a:prstGeom prst="rect">
            <a:avLst/>
          </a:prstGeom>
        </p:spPr>
      </p:pic>
    </p:spTree>
    <p:extLst>
      <p:ext uri="{BB962C8B-B14F-4D97-AF65-F5344CB8AC3E}">
        <p14:creationId xmlns:p14="http://schemas.microsoft.com/office/powerpoint/2010/main" val="54142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B01B-1DF5-41F6-B78F-AEABB71F83E6}"/>
              </a:ext>
            </a:extLst>
          </p:cNvPr>
          <p:cNvSpPr>
            <a:spLocks noGrp="1"/>
          </p:cNvSpPr>
          <p:nvPr>
            <p:ph type="title"/>
          </p:nvPr>
        </p:nvSpPr>
        <p:spPr/>
        <p:txBody>
          <a:bodyPr/>
          <a:lstStyle/>
          <a:p>
            <a:r>
              <a:rPr lang="en-US" dirty="0"/>
              <a:t>Standard Support-Vector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E01975-57CB-4153-9340-E9FD3F5F16DB}"/>
                  </a:ext>
                </a:extLst>
              </p:cNvPr>
              <p:cNvSpPr>
                <a:spLocks noGrp="1"/>
              </p:cNvSpPr>
              <p:nvPr>
                <p:ph idx="1"/>
              </p:nvPr>
            </p:nvSpPr>
            <p:spPr>
              <a:xfrm>
                <a:off x="502418" y="2222287"/>
                <a:ext cx="10870868" cy="4459867"/>
              </a:xfrm>
            </p:spPr>
            <p:txBody>
              <a:bodyPr>
                <a:normAutofit fontScale="85000" lnSpcReduction="20000"/>
              </a:bodyPr>
              <a:lstStyle/>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Suppose we have a set of training data where </a:t>
                </a:r>
                <a:r>
                  <a:rPr lang="en-US" sz="1800" i="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z="1800" i="1" baseline="-25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multivariate set of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observations with observed response values </a:t>
                </a:r>
                <a:r>
                  <a:rPr lang="en-US" sz="1800" i="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800" i="1" baseline="-25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nSpc>
                    <a:spcPct val="200000"/>
                  </a:lnSpc>
                  <a:spcBef>
                    <a:spcPts val="0"/>
                  </a:spcBef>
                  <a:spcAft>
                    <a:spcPts val="75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find the linear function</a:t>
                </a:r>
              </a:p>
              <a:p>
                <a:pPr marL="0" marR="0" indent="0">
                  <a:lnSpc>
                    <a:spcPct val="200000"/>
                  </a:lnSpc>
                  <a:spcBef>
                    <a:spcPts val="0"/>
                  </a:spcBef>
                  <a:spcAft>
                    <a:spcPts val="750"/>
                  </a:spcAft>
                  <a:buNone/>
                </a:pPr>
                <a14:m>
                  <m:oMathPara xmlns:m="http://schemas.openxmlformats.org/officeDocument/2006/math">
                    <m:oMathParaPr>
                      <m:jc m:val="centerGroup"/>
                    </m:oMathParaPr>
                    <m:oMath xmlns:m="http://schemas.openxmlformats.org/officeDocument/2006/math">
                      <m:r>
                        <a:rPr lang="en-US" sz="1800" i="1">
                          <a:solidFill>
                            <a:schemeClr val="tx1"/>
                          </a:solidFill>
                          <a:effectLst/>
                          <a:latin typeface="Cambria Math" panose="02040503050406030204" pitchFamily="18" charset="0"/>
                          <a:ea typeface="Times New Roman" panose="02020603050405020304" pitchFamily="18" charset="0"/>
                        </a:rPr>
                        <m:t>𝑓</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𝑥</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𝛽</m:t>
                      </m:r>
                      <m:r>
                        <a:rPr lang="en-US" sz="1800" i="1">
                          <a:solidFill>
                            <a:schemeClr val="tx1"/>
                          </a:solidFill>
                          <a:effectLst/>
                          <a:latin typeface="Cambria Math" panose="02040503050406030204" pitchFamily="18" charset="0"/>
                          <a:ea typeface="Times New Roman" panose="02020603050405020304" pitchFamily="18" charset="0"/>
                        </a:rPr>
                        <m:t>+</m:t>
                      </m:r>
                      <m:r>
                        <a:rPr lang="en-US" sz="1800" i="1">
                          <a:solidFill>
                            <a:schemeClr val="tx1"/>
                          </a:solidFill>
                          <a:effectLst/>
                          <a:latin typeface="Cambria Math" panose="02040503050406030204" pitchFamily="18" charset="0"/>
                          <a:ea typeface="Times New Roman" panose="02020603050405020304" pitchFamily="18" charset="0"/>
                        </a:rPr>
                        <m:t>𝑏</m:t>
                      </m:r>
                    </m:oMath>
                  </m:oMathPara>
                </a14:m>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200000"/>
                  </a:lnSpc>
                </a:pPr>
                <a:r>
                  <a:rPr lang="en-US" sz="1800" dirty="0">
                    <a:effectLst/>
                    <a:latin typeface="Times New Roman" panose="02020603050405020304" pitchFamily="18" charset="0"/>
                    <a:ea typeface="Times New Roman" panose="02020603050405020304" pitchFamily="18" charset="0"/>
                  </a:rPr>
                  <a:t>and ensure that it is as flat as possible, find </a:t>
                </a:r>
                <a:r>
                  <a:rPr lang="en-US" sz="1800" i="1" dirty="0">
                    <a:effectLst/>
                    <a:latin typeface="Times New Roman" panose="02020603050405020304" pitchFamily="18" charset="0"/>
                    <a:ea typeface="Times New Roman" panose="02020603050405020304" pitchFamily="18" charset="0"/>
                  </a:rPr>
                  <a:t>f</a:t>
                </a:r>
                <a:r>
                  <a:rPr lang="en-US" sz="1800" dirty="0">
                    <a:effectLst/>
                    <a:latin typeface="Times New Roman" panose="02020603050405020304" pitchFamily="18" charset="0"/>
                    <a:ea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rPr>
                  <a:t>x</a:t>
                </a:r>
                <a:r>
                  <a:rPr lang="en-US" sz="1800" dirty="0">
                    <a:effectLst/>
                    <a:latin typeface="Times New Roman" panose="02020603050405020304" pitchFamily="18" charset="0"/>
                    <a:ea typeface="Times New Roman" panose="02020603050405020304" pitchFamily="18" charset="0"/>
                  </a:rPr>
                  <a:t>) with the minimal norm value (</a:t>
                </a:r>
                <a:r>
                  <a:rPr lang="en-US" sz="1800" i="1" dirty="0">
                    <a:effectLst/>
                    <a:latin typeface="Times New Roman" panose="02020603050405020304" pitchFamily="18" charset="0"/>
                    <a:ea typeface="Times New Roman" panose="02020603050405020304" pitchFamily="18" charset="0"/>
                  </a:rPr>
                  <a:t>β</a:t>
                </a:r>
                <a:r>
                  <a:rPr lang="en-US" sz="1800" dirty="0">
                    <a:effectLst/>
                    <a:latin typeface="Times New Roman" panose="02020603050405020304" pitchFamily="18" charset="0"/>
                    <a:ea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rPr>
                  <a:t>β</a:t>
                </a:r>
                <a:r>
                  <a:rPr lang="en-US" sz="1800" dirty="0">
                    <a:effectLst/>
                    <a:latin typeface="Times New Roman" panose="02020603050405020304" pitchFamily="18" charset="0"/>
                    <a:ea typeface="Times New Roman" panose="02020603050405020304" pitchFamily="18" charset="0"/>
                  </a:rPr>
                  <a:t>). This is formulated as a convex optimization problem to minimize</a:t>
                </a: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oMath>
                  </m:oMathPara>
                </a14:m>
                <a:endParaRPr lang="en-US" sz="1800" dirty="0">
                  <a:effectLst/>
                  <a:latin typeface="Times New Roman" panose="02020603050405020304" pitchFamily="18" charset="0"/>
                  <a:ea typeface="Times New Roman" panose="02020603050405020304" pitchFamily="18" charset="0"/>
                </a:endParaRPr>
              </a:p>
              <a:p>
                <a:pPr marL="0" marR="0">
                  <a:lnSpc>
                    <a:spcPct val="200000"/>
                  </a:lnSpc>
                </a:pPr>
                <a:r>
                  <a:rPr lang="en-US" sz="1800" dirty="0">
                    <a:effectLst/>
                    <a:latin typeface="Times New Roman" panose="02020603050405020304" pitchFamily="18" charset="0"/>
                    <a:ea typeface="Times New Roman" panose="02020603050405020304" pitchFamily="18" charset="0"/>
                  </a:rPr>
                  <a:t>subject to all residuals having a value less than ε; or, in equation form:</a:t>
                </a: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m:rPr>
                              <m:sty m:val="p"/>
                            </m:rPr>
                            <a:rPr lang="en-US" sz="1800" i="0">
                              <a:effectLst/>
                              <a:latin typeface="Cambria Math" panose="02040503050406030204" pitchFamily="18" charset="0"/>
                              <a:ea typeface="Times New Roman" panose="02020603050405020304" pitchFamily="18" charset="0"/>
                            </a:rPr>
                            <m:t>y</m:t>
                          </m:r>
                        </m:e>
                        <m:sub>
                          <m:r>
                            <m:rPr>
                              <m:sty m:val="p"/>
                            </m:rPr>
                            <a:rPr lang="en-US" sz="1800" i="0">
                              <a:effectLst/>
                              <a:latin typeface="Cambria Math" panose="02040503050406030204" pitchFamily="18" charset="0"/>
                              <a:ea typeface="Times New Roman" panose="02020603050405020304" pitchFamily="18" charset="0"/>
                            </a:rPr>
                            <m:t>n</m:t>
                          </m:r>
                        </m:sub>
                      </m:sSub>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𝑏</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𝜀</m:t>
                      </m:r>
                      <m:r>
                        <a:rPr lang="en-US" sz="1800" i="1">
                          <a:effectLst/>
                          <a:latin typeface="Cambria Math" panose="02040503050406030204" pitchFamily="18" charset="0"/>
                          <a:ea typeface="Times New Roman" panose="02020603050405020304" pitchFamily="18" charset="0"/>
                        </a:rPr>
                        <m:t> .</m:t>
                      </m:r>
                    </m:oMath>
                  </m:oMathPara>
                </a14:m>
                <a:endParaRPr lang="en-US" sz="1800" dirty="0">
                  <a:effectLst/>
                  <a:latin typeface="Times New Roman" panose="02020603050405020304" pitchFamily="18" charset="0"/>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34E01975-57CB-4153-9340-E9FD3F5F16DB}"/>
                  </a:ext>
                </a:extLst>
              </p:cNvPr>
              <p:cNvSpPr>
                <a:spLocks noGrp="1" noRot="1" noChangeAspect="1" noMove="1" noResize="1" noEditPoints="1" noAdjustHandles="1" noChangeArrowheads="1" noChangeShapeType="1" noTextEdit="1"/>
              </p:cNvSpPr>
              <p:nvPr>
                <p:ph idx="1"/>
              </p:nvPr>
            </p:nvSpPr>
            <p:spPr>
              <a:xfrm>
                <a:off x="502418" y="2222287"/>
                <a:ext cx="10870868" cy="445986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2143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861C-6122-4E9F-8C37-1474377A4C26}"/>
              </a:ext>
            </a:extLst>
          </p:cNvPr>
          <p:cNvSpPr>
            <a:spLocks noGrp="1"/>
          </p:cNvSpPr>
          <p:nvPr>
            <p:ph type="title"/>
          </p:nvPr>
        </p:nvSpPr>
        <p:spPr>
          <a:xfrm>
            <a:off x="801288" y="376849"/>
            <a:ext cx="10571998" cy="970450"/>
          </a:xfrm>
        </p:spPr>
        <p:txBody>
          <a:bodyPr/>
          <a:lstStyle/>
          <a:p>
            <a:r>
              <a:rPr lang="en-US" dirty="0"/>
              <a:t>Drawbacks of Monotonicity Constraints</a:t>
            </a:r>
          </a:p>
        </p:txBody>
      </p:sp>
      <p:sp>
        <p:nvSpPr>
          <p:cNvPr id="3" name="Content Placeholder 2">
            <a:extLst>
              <a:ext uri="{FF2B5EF4-FFF2-40B4-BE49-F238E27FC236}">
                <a16:creationId xmlns:a16="http://schemas.microsoft.com/office/drawing/2014/main" id="{52D29D9D-9E2A-4FA9-BFC9-0B52ADAFD40B}"/>
              </a:ext>
            </a:extLst>
          </p:cNvPr>
          <p:cNvSpPr>
            <a:spLocks noGrp="1"/>
          </p:cNvSpPr>
          <p:nvPr>
            <p:ph idx="1"/>
          </p:nvPr>
        </p:nvSpPr>
        <p:spPr>
          <a:xfrm>
            <a:off x="801288" y="1719870"/>
            <a:ext cx="10554574" cy="3636511"/>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Monotonicity constraints increase time complexity for a solution</a:t>
            </a:r>
          </a:p>
          <a:p>
            <a:r>
              <a:rPr lang="en-US" sz="1800" dirty="0">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s put in the paper “Another future work concerns the scalability issue of the RMC-SVR. The temporal and spatial complexity of the RMC-SVR is determined by the quadratic programming, which can be solved in polynomial time with respect to N + M; the sum of the numbers of data and constraints. Similar to traditional SVRs, when the data scale increases, quadratic programming becomes intractable” </a:t>
            </a:r>
          </a:p>
          <a:p>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pplying multiple monotonicity constraints is not feasible in most cases as the problem is not parallelized and thus the solution will take up extensive amounts of memory and time to compute</a:t>
            </a:r>
            <a:endParaRPr lang="en-US" dirty="0"/>
          </a:p>
        </p:txBody>
      </p:sp>
    </p:spTree>
    <p:extLst>
      <p:ext uri="{BB962C8B-B14F-4D97-AF65-F5344CB8AC3E}">
        <p14:creationId xmlns:p14="http://schemas.microsoft.com/office/powerpoint/2010/main" val="3102594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830-2407-4656-B90F-0EF9C81628AC}"/>
              </a:ext>
            </a:extLst>
          </p:cNvPr>
          <p:cNvSpPr>
            <a:spLocks noGrp="1"/>
          </p:cNvSpPr>
          <p:nvPr>
            <p:ph type="title"/>
          </p:nvPr>
        </p:nvSpPr>
        <p:spPr/>
        <p:txBody>
          <a:bodyPr/>
          <a:lstStyle/>
          <a:p>
            <a:r>
              <a:rPr lang="en-US" dirty="0"/>
              <a:t>Monotonicity Constraints Applied to Stock Data:</a:t>
            </a:r>
          </a:p>
        </p:txBody>
      </p:sp>
      <p:pic>
        <p:nvPicPr>
          <p:cNvPr id="4" name="Content Placeholder 3">
            <a:extLst>
              <a:ext uri="{FF2B5EF4-FFF2-40B4-BE49-F238E27FC236}">
                <a16:creationId xmlns:a16="http://schemas.microsoft.com/office/drawing/2014/main" id="{5657772C-C5AD-404B-B536-6D09143B7A3E}"/>
              </a:ext>
            </a:extLst>
          </p:cNvPr>
          <p:cNvPicPr>
            <a:picLocks noGrp="1" noChangeAspect="1"/>
          </p:cNvPicPr>
          <p:nvPr>
            <p:ph idx="1"/>
          </p:nvPr>
        </p:nvPicPr>
        <p:blipFill>
          <a:blip r:embed="rId2"/>
          <a:stretch>
            <a:fillRect/>
          </a:stretch>
        </p:blipFill>
        <p:spPr>
          <a:xfrm>
            <a:off x="2554172" y="1027906"/>
            <a:ext cx="6614733" cy="3212870"/>
          </a:xfrm>
          <a:prstGeom prst="rect">
            <a:avLst/>
          </a:prstGeom>
        </p:spPr>
      </p:pic>
      <p:pic>
        <p:nvPicPr>
          <p:cNvPr id="5" name="Picture 4">
            <a:extLst>
              <a:ext uri="{FF2B5EF4-FFF2-40B4-BE49-F238E27FC236}">
                <a16:creationId xmlns:a16="http://schemas.microsoft.com/office/drawing/2014/main" id="{4768EC18-EBC6-426E-840A-053D247EE775}"/>
              </a:ext>
            </a:extLst>
          </p:cNvPr>
          <p:cNvPicPr/>
          <p:nvPr/>
        </p:nvPicPr>
        <p:blipFill rotWithShape="1">
          <a:blip r:embed="rId3"/>
          <a:srcRect l="6411" t="20798" r="2723" b="22222"/>
          <a:stretch/>
        </p:blipFill>
        <p:spPr bwMode="auto">
          <a:xfrm>
            <a:off x="2472860" y="4240776"/>
            <a:ext cx="6777355" cy="2390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3471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AE04-460D-49BD-9E31-8876CE1C5879}"/>
              </a:ext>
            </a:extLst>
          </p:cNvPr>
          <p:cNvSpPr>
            <a:spLocks noGrp="1"/>
          </p:cNvSpPr>
          <p:nvPr>
            <p:ph type="title"/>
          </p:nvPr>
        </p:nvSpPr>
        <p:spPr/>
        <p:txBody>
          <a:bodyPr/>
          <a:lstStyle/>
          <a:p>
            <a:r>
              <a:rPr lang="en-US" dirty="0"/>
              <a:t>R Code SVR</a:t>
            </a:r>
          </a:p>
        </p:txBody>
      </p:sp>
      <p:sp>
        <p:nvSpPr>
          <p:cNvPr id="3" name="Content Placeholder 2">
            <a:extLst>
              <a:ext uri="{FF2B5EF4-FFF2-40B4-BE49-F238E27FC236}">
                <a16:creationId xmlns:a16="http://schemas.microsoft.com/office/drawing/2014/main" id="{6F64EACE-580A-4338-AF0D-0C55B583901B}"/>
              </a:ext>
            </a:extLst>
          </p:cNvPr>
          <p:cNvSpPr>
            <a:spLocks noGrp="1"/>
          </p:cNvSpPr>
          <p:nvPr>
            <p:ph idx="1"/>
          </p:nvPr>
        </p:nvSpPr>
        <p:spPr>
          <a:xfrm>
            <a:off x="810000" y="2031369"/>
            <a:ext cx="10554574" cy="3636511"/>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spending many hours coding both a normal SVR model and enhancing the model to run RMC-SVR as described above, I am unable to find a solution to the RMC-SVR problem using quadratic programing in R on the log-return dataset, possibly due to an, error, but worse, using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Matlab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 described in the paper, I am unable to achieve the results published in the paper, using the regression modeling statistical app on the mpg dataset using the best known optimization techniques I was unable to get an MSE less than 84 while they report an MSE of 12 meaning they have made some mistake in their unpublished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40476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579D-5F8E-4E67-AC16-AB9BF4E7072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A04CEE6-127E-4116-A511-E875B1B44185}"/>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2755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752D-A2DD-4299-B89C-33AD9A1325C1}"/>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42FAB51E-1D3A-440D-8466-CF0F0B48D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52504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ECF0-2BE5-442F-8388-17DA347CFB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8641BF-908C-4B89-8E03-2455003747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BD4C649-38F7-4189-8DFF-2C7462F001E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0273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6DD9-0C02-41D8-A150-402218ADA7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2AEFB0-F221-4B40-B046-35286CBC51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1EB23D-7EA7-44D9-B11D-995DCB919C1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77935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C65D-D08C-4704-8379-1CF468D81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9E53DD-876C-400B-AF9A-A660FA1865A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81EE39D-F2C9-42E7-8807-8A13B024C1BB}"/>
              </a:ext>
            </a:extLst>
          </p:cNvPr>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202018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9A86-42B9-4481-A64F-AECB4F9C591C}"/>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B36DE6A6-1D9F-4606-A197-F75A908F3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037"/>
            <a:ext cx="12192000" cy="6858000"/>
          </a:xfrm>
        </p:spPr>
      </p:pic>
    </p:spTree>
    <p:extLst>
      <p:ext uri="{BB962C8B-B14F-4D97-AF65-F5344CB8AC3E}">
        <p14:creationId xmlns:p14="http://schemas.microsoft.com/office/powerpoint/2010/main" val="3280481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C187-71AE-4036-A67B-3FA16CE1FD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7EDF37-999B-4499-BA94-03843B4584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908038-977C-43BB-B302-81739F9D38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247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A11F-0211-4356-926B-6C38E246463D}"/>
              </a:ext>
            </a:extLst>
          </p:cNvPr>
          <p:cNvSpPr>
            <a:spLocks noGrp="1"/>
          </p:cNvSpPr>
          <p:nvPr>
            <p:ph type="title"/>
          </p:nvPr>
        </p:nvSpPr>
        <p:spPr/>
        <p:txBody>
          <a:bodyPr/>
          <a:lstStyle/>
          <a:p>
            <a:r>
              <a:rPr lang="en-US" dirty="0"/>
              <a:t>SVR Continued</a:t>
            </a:r>
          </a:p>
        </p:txBody>
      </p:sp>
      <p:sp>
        <p:nvSpPr>
          <p:cNvPr id="3" name="Content Placeholder 2">
            <a:extLst>
              <a:ext uri="{FF2B5EF4-FFF2-40B4-BE49-F238E27FC236}">
                <a16:creationId xmlns:a16="http://schemas.microsoft.com/office/drawing/2014/main" id="{655ECC72-03AD-420B-A037-8DDF967370FE}"/>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It is possible that no such function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f</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dirty="0">
                <a:effectLst/>
                <a:latin typeface="Calibri" panose="020F0502020204030204" pitchFamily="34" charset="0"/>
                <a:ea typeface="Calibri" panose="020F0502020204030204" pitchFamily="34" charset="0"/>
                <a:cs typeface="Times New Roman" panose="02020603050405020304" pitchFamily="18" charset="0"/>
              </a:rPr>
              <a:t>x</a:t>
            </a:r>
            <a:r>
              <a:rPr lang="en-US" sz="1800" dirty="0">
                <a:effectLst/>
                <a:latin typeface="Calibri" panose="020F0502020204030204" pitchFamily="34" charset="0"/>
                <a:ea typeface="Calibri" panose="020F0502020204030204" pitchFamily="34" charset="0"/>
                <a:cs typeface="Times New Roman" panose="02020603050405020304" pitchFamily="18" charset="0"/>
              </a:rPr>
              <a:t>) exists to satisfy these constraints for all points</a:t>
            </a:r>
          </a:p>
          <a:p>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To deal with otherwise infeasible constraints, introduce slack variables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ξ</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ξ</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25000" dirty="0">
                <a:effectLst/>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each point</a:t>
            </a:r>
          </a:p>
          <a:p>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approach is similar to the “soft margin” concept in SVM classification, because the slack variables allow regression errors to exist up to the value of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ξ</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ξ</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25000" dirty="0">
                <a:effectLst/>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 yet still satisfy the required conditions</a:t>
            </a:r>
          </a:p>
          <a:p>
            <a:endParaRPr lang="en-US" dirty="0"/>
          </a:p>
        </p:txBody>
      </p:sp>
    </p:spTree>
    <p:extLst>
      <p:ext uri="{BB962C8B-B14F-4D97-AF65-F5344CB8AC3E}">
        <p14:creationId xmlns:p14="http://schemas.microsoft.com/office/powerpoint/2010/main" val="997544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570B-D72B-4F28-997A-76BA7C27F795}"/>
              </a:ext>
            </a:extLst>
          </p:cNvPr>
          <p:cNvSpPr>
            <a:spLocks noGrp="1"/>
          </p:cNvSpPr>
          <p:nvPr>
            <p:ph type="title"/>
          </p:nvPr>
        </p:nvSpPr>
        <p:spPr>
          <a:xfrm>
            <a:off x="810001" y="125641"/>
            <a:ext cx="10571998" cy="970450"/>
          </a:xfrm>
        </p:spPr>
        <p:txBody>
          <a:bodyPr/>
          <a:lstStyle/>
          <a:p>
            <a:r>
              <a:rPr lang="en-US" dirty="0"/>
              <a:t>SVR on Log-Return Data In </a:t>
            </a:r>
            <a:r>
              <a:rPr lang="en-US" dirty="0" err="1"/>
              <a:t>MatLab</a:t>
            </a:r>
            <a:endParaRPr lang="en-US" dirty="0"/>
          </a:p>
        </p:txBody>
      </p:sp>
      <p:pic>
        <p:nvPicPr>
          <p:cNvPr id="5" name="Content Placeholder 4">
            <a:extLst>
              <a:ext uri="{FF2B5EF4-FFF2-40B4-BE49-F238E27FC236}">
                <a16:creationId xmlns:a16="http://schemas.microsoft.com/office/drawing/2014/main" id="{BF6CC93E-46CF-428A-AEC6-0D906BFA885B}"/>
              </a:ext>
            </a:extLst>
          </p:cNvPr>
          <p:cNvPicPr>
            <a:picLocks noGrp="1" noChangeAspect="1"/>
          </p:cNvPicPr>
          <p:nvPr>
            <p:ph idx="1"/>
          </p:nvPr>
        </p:nvPicPr>
        <p:blipFill rotWithShape="1">
          <a:blip r:embed="rId2"/>
          <a:srcRect l="29321" t="36848" r="37357" b="24414"/>
          <a:stretch/>
        </p:blipFill>
        <p:spPr>
          <a:xfrm>
            <a:off x="1166027" y="1450347"/>
            <a:ext cx="9545515" cy="5407653"/>
          </a:xfrm>
        </p:spPr>
      </p:pic>
    </p:spTree>
    <p:extLst>
      <p:ext uri="{BB962C8B-B14F-4D97-AF65-F5344CB8AC3E}">
        <p14:creationId xmlns:p14="http://schemas.microsoft.com/office/powerpoint/2010/main" val="2071446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63746-65B8-437E-97D9-622067E1B01A}"/>
              </a:ext>
            </a:extLst>
          </p:cNvPr>
          <p:cNvSpPr>
            <a:spLocks noGrp="1"/>
          </p:cNvSpPr>
          <p:nvPr>
            <p:ph type="title"/>
          </p:nvPr>
        </p:nvSpPr>
        <p:spPr/>
        <p:txBody>
          <a:bodyPr/>
          <a:lstStyle/>
          <a:p>
            <a:r>
              <a:rPr lang="en-US" dirty="0"/>
              <a:t>Linear Model on Stock Data </a:t>
            </a:r>
            <a:r>
              <a:rPr lang="en-US" dirty="0" err="1"/>
              <a:t>MatLab</a:t>
            </a:r>
            <a:endParaRPr lang="en-US" dirty="0"/>
          </a:p>
        </p:txBody>
      </p:sp>
      <p:pic>
        <p:nvPicPr>
          <p:cNvPr id="4" name="Picture 3">
            <a:extLst>
              <a:ext uri="{FF2B5EF4-FFF2-40B4-BE49-F238E27FC236}">
                <a16:creationId xmlns:a16="http://schemas.microsoft.com/office/drawing/2014/main" id="{1DDD92F9-9430-434B-9986-1D0AB38B3709}"/>
              </a:ext>
            </a:extLst>
          </p:cNvPr>
          <p:cNvPicPr>
            <a:picLocks noChangeAspect="1"/>
          </p:cNvPicPr>
          <p:nvPr/>
        </p:nvPicPr>
        <p:blipFill>
          <a:blip r:embed="rId2"/>
          <a:stretch>
            <a:fillRect/>
          </a:stretch>
        </p:blipFill>
        <p:spPr>
          <a:xfrm>
            <a:off x="2678722" y="1338996"/>
            <a:ext cx="6834554" cy="5226010"/>
          </a:xfrm>
          <a:prstGeom prst="rect">
            <a:avLst/>
          </a:prstGeom>
        </p:spPr>
      </p:pic>
    </p:spTree>
    <p:extLst>
      <p:ext uri="{BB962C8B-B14F-4D97-AF65-F5344CB8AC3E}">
        <p14:creationId xmlns:p14="http://schemas.microsoft.com/office/powerpoint/2010/main" val="365424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C688-FC29-4933-82DC-D0FC5815E8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667B7F-1FDE-49A1-A38E-75EC569338B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B58B331-5CE4-4EED-A834-AEDA42BAB8EE}"/>
              </a:ext>
            </a:extLst>
          </p:cNvPr>
          <p:cNvPicPr>
            <a:picLocks noChangeAspect="1"/>
          </p:cNvPicPr>
          <p:nvPr/>
        </p:nvPicPr>
        <p:blipFill>
          <a:blip r:embed="rId2"/>
          <a:stretch>
            <a:fillRect/>
          </a:stretch>
        </p:blipFill>
        <p:spPr>
          <a:xfrm>
            <a:off x="2131288" y="3985"/>
            <a:ext cx="7257119" cy="6706313"/>
          </a:xfrm>
          <a:prstGeom prst="rect">
            <a:avLst/>
          </a:prstGeom>
        </p:spPr>
      </p:pic>
    </p:spTree>
    <p:extLst>
      <p:ext uri="{BB962C8B-B14F-4D97-AF65-F5344CB8AC3E}">
        <p14:creationId xmlns:p14="http://schemas.microsoft.com/office/powerpoint/2010/main" val="531205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2636-4222-467E-A1AF-B3A1F26D9877}"/>
              </a:ext>
            </a:extLst>
          </p:cNvPr>
          <p:cNvSpPr>
            <a:spLocks noGrp="1"/>
          </p:cNvSpPr>
          <p:nvPr>
            <p:ph type="title"/>
          </p:nvPr>
        </p:nvSpPr>
        <p:spPr>
          <a:xfrm>
            <a:off x="1436077" y="1349863"/>
            <a:ext cx="10515600" cy="3773121"/>
          </a:xfrm>
        </p:spPr>
        <p:txBody>
          <a:bodyPr>
            <a:normAutofit fontScale="90000"/>
          </a:bodyPr>
          <a:lstStyle/>
          <a:p>
            <a:r>
              <a:rPr lang="en-US" sz="8800" dirty="0"/>
              <a:t>Can we reproduce the results on </a:t>
            </a:r>
            <a:r>
              <a:rPr lang="en-US" sz="8800" dirty="0" err="1"/>
              <a:t>autompg</a:t>
            </a:r>
            <a:endParaRPr lang="en-US" sz="8800" dirty="0"/>
          </a:p>
        </p:txBody>
      </p:sp>
    </p:spTree>
    <p:extLst>
      <p:ext uri="{BB962C8B-B14F-4D97-AF65-F5344CB8AC3E}">
        <p14:creationId xmlns:p14="http://schemas.microsoft.com/office/powerpoint/2010/main" val="296300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1E57-A95F-4800-BEE2-05BB8B9B74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15E37F-94A6-4B5D-9B8A-8A3BC4E73E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C8FE54-8623-4CF7-A753-5F7496F20833}"/>
              </a:ext>
            </a:extLst>
          </p:cNvPr>
          <p:cNvPicPr>
            <a:picLocks noChangeAspect="1"/>
          </p:cNvPicPr>
          <p:nvPr/>
        </p:nvPicPr>
        <p:blipFill rotWithShape="1">
          <a:blip r:embed="rId2"/>
          <a:srcRect l="28750" t="18975" r="36923" b="9930"/>
          <a:stretch/>
        </p:blipFill>
        <p:spPr>
          <a:xfrm>
            <a:off x="2898195" y="140677"/>
            <a:ext cx="5302098" cy="6176963"/>
          </a:xfrm>
          <a:prstGeom prst="rect">
            <a:avLst/>
          </a:prstGeom>
        </p:spPr>
      </p:pic>
    </p:spTree>
    <p:extLst>
      <p:ext uri="{BB962C8B-B14F-4D97-AF65-F5344CB8AC3E}">
        <p14:creationId xmlns:p14="http://schemas.microsoft.com/office/powerpoint/2010/main" val="968728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E632-B241-4A33-8A38-B1C488DC1842}"/>
              </a:ext>
            </a:extLst>
          </p:cNvPr>
          <p:cNvSpPr>
            <a:spLocks noGrp="1"/>
          </p:cNvSpPr>
          <p:nvPr>
            <p:ph type="title"/>
          </p:nvPr>
        </p:nvSpPr>
        <p:spPr/>
        <p:txBody>
          <a:bodyPr/>
          <a:lstStyle/>
          <a:p>
            <a:r>
              <a:rPr lang="en-US" dirty="0"/>
              <a:t>Plot of SVR hyperparameter optimization MSE</a:t>
            </a:r>
          </a:p>
        </p:txBody>
      </p:sp>
      <p:pic>
        <p:nvPicPr>
          <p:cNvPr id="4" name="Content Placeholder 3">
            <a:extLst>
              <a:ext uri="{FF2B5EF4-FFF2-40B4-BE49-F238E27FC236}">
                <a16:creationId xmlns:a16="http://schemas.microsoft.com/office/drawing/2014/main" id="{68E6A181-F53B-400D-9705-4110AA2A6811}"/>
              </a:ext>
            </a:extLst>
          </p:cNvPr>
          <p:cNvPicPr>
            <a:picLocks noGrp="1" noChangeAspect="1"/>
          </p:cNvPicPr>
          <p:nvPr>
            <p:ph idx="1"/>
          </p:nvPr>
        </p:nvPicPr>
        <p:blipFill>
          <a:blip r:embed="rId2"/>
          <a:stretch>
            <a:fillRect/>
          </a:stretch>
        </p:blipFill>
        <p:spPr>
          <a:xfrm>
            <a:off x="1724482" y="1418491"/>
            <a:ext cx="8017395" cy="5184123"/>
          </a:xfrm>
          <a:prstGeom prst="rect">
            <a:avLst/>
          </a:prstGeom>
        </p:spPr>
      </p:pic>
    </p:spTree>
    <p:extLst>
      <p:ext uri="{BB962C8B-B14F-4D97-AF65-F5344CB8AC3E}">
        <p14:creationId xmlns:p14="http://schemas.microsoft.com/office/powerpoint/2010/main" val="3490473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4993-153E-473E-9898-D4DF9A53085E}"/>
              </a:ext>
            </a:extLst>
          </p:cNvPr>
          <p:cNvSpPr>
            <a:spLocks noGrp="1"/>
          </p:cNvSpPr>
          <p:nvPr>
            <p:ph type="title"/>
          </p:nvPr>
        </p:nvSpPr>
        <p:spPr/>
        <p:txBody>
          <a:bodyPr/>
          <a:lstStyle/>
          <a:p>
            <a:r>
              <a:rPr lang="en-US" dirty="0"/>
              <a:t>MSE Minimization Plot </a:t>
            </a:r>
          </a:p>
        </p:txBody>
      </p:sp>
      <p:sp>
        <p:nvSpPr>
          <p:cNvPr id="3" name="Content Placeholder 2">
            <a:extLst>
              <a:ext uri="{FF2B5EF4-FFF2-40B4-BE49-F238E27FC236}">
                <a16:creationId xmlns:a16="http://schemas.microsoft.com/office/drawing/2014/main" id="{F51F62CD-4B3E-41C0-A8DB-5E02668A92E3}"/>
              </a:ext>
            </a:extLst>
          </p:cNvPr>
          <p:cNvSpPr>
            <a:spLocks noGrp="1"/>
          </p:cNvSpPr>
          <p:nvPr>
            <p:ph idx="1"/>
          </p:nvPr>
        </p:nvSpPr>
        <p:spPr>
          <a:xfrm>
            <a:off x="440791" y="1989575"/>
            <a:ext cx="10941207" cy="4271158"/>
          </a:xfrm>
        </p:spPr>
        <p:txBody>
          <a:bodyPr>
            <a:normAutofit lnSpcReduction="10000"/>
          </a:bodyPr>
          <a:lstStyle/>
          <a:p>
            <a:r>
              <a:rPr lang="en-US" sz="1800" dirty="0">
                <a:effectLst/>
                <a:latin typeface="Times New Roman" panose="02020603050405020304" pitchFamily="18" charset="0"/>
                <a:ea typeface="Calibri" panose="020F0502020204030204" pitchFamily="34" charset="0"/>
              </a:rPr>
              <a:t>This plot gives us very valuable insight for a few things. As can be seen in my coded SVR in R, making a poor choice of hyperparameters, wildly destroyed the MSE of my model which in R I had found an RMSE of close to 11,000. This shows that although SVR can be a useful tool, it is necessary to use insightful hyper-parameters</a:t>
            </a:r>
          </a:p>
          <a:p>
            <a:r>
              <a:rPr lang="en-US" sz="1800" dirty="0">
                <a:effectLst/>
                <a:latin typeface="Times New Roman" panose="02020603050405020304" pitchFamily="18" charset="0"/>
                <a:ea typeface="Calibri" panose="020F0502020204030204" pitchFamily="34" charset="0"/>
              </a:rPr>
              <a:t>More importantly, this plot proves devastating for the original problem we set out to solve with this paper. If we take the results of the MC-SVR paper on this same data to be truthful (I state this in such a way because it cannot be reproduced)</a:t>
            </a:r>
          </a:p>
          <a:p>
            <a:r>
              <a:rPr lang="en-US" sz="1800" dirty="0">
                <a:effectLst/>
                <a:latin typeface="Times New Roman" panose="02020603050405020304" pitchFamily="18" charset="0"/>
                <a:ea typeface="Calibri" panose="020F0502020204030204" pitchFamily="34" charset="0"/>
              </a:rPr>
              <a:t>then it would seem unlikely that if there were a solution to the Problem, </a:t>
            </a:r>
            <a:r>
              <a:rPr lang="en-US" sz="1800" dirty="0" err="1">
                <a:effectLst/>
                <a:latin typeface="Times New Roman" panose="02020603050405020304" pitchFamily="18" charset="0"/>
                <a:ea typeface="Calibri" panose="020F0502020204030204" pitchFamily="34" charset="0"/>
              </a:rPr>
              <a:t>ie</a:t>
            </a:r>
            <a:r>
              <a:rPr lang="en-US" sz="1800" dirty="0">
                <a:effectLst/>
                <a:latin typeface="Times New Roman" panose="02020603050405020304" pitchFamily="18" charset="0"/>
                <a:ea typeface="Calibri" panose="020F0502020204030204" pitchFamily="34" charset="0"/>
              </a:rPr>
              <a:t> that there exists some kernel for which the results are equivalent to the MC-SVR problem then it should be possible to find the kernel, or at least a kernel with parameters which produce results with close to the same output but we can see that using the unconstrained SVR approach we were not able to get to an MSE below 84 while the paper reports an astounding MSE of 6 on this same dataset using the MC-SVR approach while I had let my computer search for optimal parameters for at least 10 minutes with a rate of about  4,000 kernels checked per second</a:t>
            </a:r>
          </a:p>
          <a:p>
            <a:r>
              <a:rPr lang="en-US" sz="1800" dirty="0">
                <a:effectLst/>
                <a:latin typeface="Times New Roman" panose="02020603050405020304" pitchFamily="18" charset="0"/>
                <a:ea typeface="Calibri" panose="020F0502020204030204" pitchFamily="34" charset="0"/>
              </a:rPr>
              <a:t>For this reason, I would say that it seems unlikely that the problem has a solution (assuming the results reported are true). I would compare to the R model, but this again found no solution, meaning I may have a mistake in the code somewhere</a:t>
            </a:r>
            <a:endParaRPr lang="en-US" dirty="0"/>
          </a:p>
        </p:txBody>
      </p:sp>
    </p:spTree>
    <p:extLst>
      <p:ext uri="{BB962C8B-B14F-4D97-AF65-F5344CB8AC3E}">
        <p14:creationId xmlns:p14="http://schemas.microsoft.com/office/powerpoint/2010/main" val="3797542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73F0-1E2A-40C4-AA5C-54FD69CF9DA1}"/>
              </a:ext>
            </a:extLst>
          </p:cNvPr>
          <p:cNvSpPr>
            <a:spLocks noGrp="1"/>
          </p:cNvSpPr>
          <p:nvPr>
            <p:ph type="title"/>
          </p:nvPr>
        </p:nvSpPr>
        <p:spPr/>
        <p:txBody>
          <a:bodyPr/>
          <a:lstStyle/>
          <a:p>
            <a:r>
              <a:rPr lang="en-US" dirty="0"/>
              <a:t>SVR Model Clustering</a:t>
            </a:r>
          </a:p>
        </p:txBody>
      </p:sp>
      <p:pic>
        <p:nvPicPr>
          <p:cNvPr id="4" name="Picture 3">
            <a:extLst>
              <a:ext uri="{FF2B5EF4-FFF2-40B4-BE49-F238E27FC236}">
                <a16:creationId xmlns:a16="http://schemas.microsoft.com/office/drawing/2014/main" id="{CA29FA63-CD32-49CD-BC30-BE7590CAA644}"/>
              </a:ext>
            </a:extLst>
          </p:cNvPr>
          <p:cNvPicPr>
            <a:picLocks noChangeAspect="1"/>
          </p:cNvPicPr>
          <p:nvPr/>
        </p:nvPicPr>
        <p:blipFill>
          <a:blip r:embed="rId2"/>
          <a:stretch>
            <a:fillRect/>
          </a:stretch>
        </p:blipFill>
        <p:spPr>
          <a:xfrm>
            <a:off x="606979" y="1825625"/>
            <a:ext cx="5784759" cy="4667250"/>
          </a:xfrm>
          <a:prstGeom prst="rect">
            <a:avLst/>
          </a:prstGeom>
        </p:spPr>
      </p:pic>
      <p:sp>
        <p:nvSpPr>
          <p:cNvPr id="5" name="TextBox 4">
            <a:extLst>
              <a:ext uri="{FF2B5EF4-FFF2-40B4-BE49-F238E27FC236}">
                <a16:creationId xmlns:a16="http://schemas.microsoft.com/office/drawing/2014/main" id="{84DD476B-4165-41C1-AFD3-6517D3D7801C}"/>
              </a:ext>
            </a:extLst>
          </p:cNvPr>
          <p:cNvSpPr txBox="1"/>
          <p:nvPr/>
        </p:nvSpPr>
        <p:spPr>
          <a:xfrm>
            <a:off x="7184571" y="1825625"/>
            <a:ext cx="4169229" cy="2585323"/>
          </a:xfrm>
          <a:prstGeom prst="rect">
            <a:avLst/>
          </a:prstGeom>
          <a:noFill/>
        </p:spPr>
        <p:txBody>
          <a:bodyPr wrap="square" rtlCol="0">
            <a:spAutoFit/>
          </a:bodyPr>
          <a:lstStyle/>
          <a:p>
            <a:r>
              <a:rPr lang="en-US" dirty="0"/>
              <a:t>One last thing I noted in my research is that SVR models tend to produce estimated predictions in distinct clusters, which is something I had never seen before in a predicted vs actual plot before. This is related to the epsilon hinge loss as once we exceed a certain distance from a predicted mean we move to a new clustering of predictions it would seem</a:t>
            </a:r>
          </a:p>
        </p:txBody>
      </p:sp>
    </p:spTree>
    <p:extLst>
      <p:ext uri="{BB962C8B-B14F-4D97-AF65-F5344CB8AC3E}">
        <p14:creationId xmlns:p14="http://schemas.microsoft.com/office/powerpoint/2010/main" val="54067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E1E1-6ADB-49E7-96EE-C2416AACB7A6}"/>
              </a:ext>
            </a:extLst>
          </p:cNvPr>
          <p:cNvSpPr>
            <a:spLocks noGrp="1"/>
          </p:cNvSpPr>
          <p:nvPr>
            <p:ph type="title"/>
          </p:nvPr>
        </p:nvSpPr>
        <p:spPr/>
        <p:txBody>
          <a:bodyPr/>
          <a:lstStyle/>
          <a:p>
            <a:r>
              <a:rPr lang="en-US" dirty="0"/>
              <a:t>Conclusions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3861C7-E69D-4FD8-B7F0-06788AC16F34}"/>
                  </a:ext>
                </a:extLst>
              </p:cNvPr>
              <p:cNvSpPr>
                <a:spLocks noGrp="1"/>
              </p:cNvSpPr>
              <p:nvPr>
                <p:ph idx="1"/>
              </p:nvPr>
            </p:nvSpPr>
            <p:spPr/>
            <p:txBody>
              <a:bodyPr>
                <a:normAutofit fontScale="92500" lnSpcReduction="10000"/>
              </a:bodyPr>
              <a:lstStyle/>
              <a:p>
                <a:r>
                  <a:rPr lang="en-US" sz="1800" dirty="0">
                    <a:effectLst/>
                    <a:latin typeface="Times New Roman" panose="02020603050405020304" pitchFamily="18" charset="0"/>
                    <a:ea typeface="Calibri" panose="020F0502020204030204" pitchFamily="34" charset="0"/>
                  </a:rPr>
                  <a:t>We have seen that Support Vector Regression can be an extremely efficient method for developing a model, however it is clear none of this work could be possible if it had not been for the strengths of the Kernel Trick to avoid having to consider hyper dimensional transformation functions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d>
                  </m:oMath>
                </a14:m>
                <a:endParaRPr lang="en-US" dirty="0"/>
              </a:p>
              <a:p>
                <a:endParaRPr lang="en-US" dirty="0"/>
              </a:p>
              <a:p>
                <a:r>
                  <a:rPr lang="en-US" sz="1800" dirty="0">
                    <a:effectLst/>
                    <a:latin typeface="Times New Roman" panose="02020603050405020304" pitchFamily="18" charset="0"/>
                    <a:ea typeface="Times New Roman" panose="02020603050405020304" pitchFamily="18" charset="0"/>
                  </a:rPr>
                  <a:t>From this augmented view of the inner product on these hyper-spaces, we can see that it seems feasible that one should be able to use kernel functions to avoid having to work with large numbers of additional constraints, which can increase computation time and memory required to solve by the cube of the sum of the number of constraints and the number of data observations</a:t>
                </a:r>
              </a:p>
              <a:p>
                <a:endParaRPr lang="en-US" sz="1800" dirty="0">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the work here I hope it is clear that if the problem does have a solution, it will require making a clever trick with the base kernel functions. If one were to solve this, then it would be possible to run SVR while incorporating prior knowledge on the data more easily by simply updating the kernel choice.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053861C7-E69D-4FD8-B7F0-06788AC16F3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032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1872-C073-4138-BF54-68EF6F9A8564}"/>
              </a:ext>
            </a:extLst>
          </p:cNvPr>
          <p:cNvSpPr>
            <a:spLocks noGrp="1"/>
          </p:cNvSpPr>
          <p:nvPr>
            <p:ph type="title"/>
          </p:nvPr>
        </p:nvSpPr>
        <p:spPr>
          <a:xfrm>
            <a:off x="890387" y="175845"/>
            <a:ext cx="10571998" cy="970450"/>
          </a:xfrm>
        </p:spPr>
        <p:txBody>
          <a:bodyPr/>
          <a:lstStyle/>
          <a:p>
            <a:pPr algn="ctr"/>
            <a:r>
              <a:rPr lang="en-US" dirty="0"/>
              <a:t>Slack SVR Primal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067056-37D3-4F85-86B8-9890EA3E5A74}"/>
                  </a:ext>
                </a:extLst>
              </p:cNvPr>
              <p:cNvSpPr>
                <a:spLocks noGrp="1"/>
              </p:cNvSpPr>
              <p:nvPr>
                <p:ph idx="1"/>
              </p:nvPr>
            </p:nvSpPr>
            <p:spPr>
              <a:xfrm>
                <a:off x="130629" y="1155560"/>
                <a:ext cx="11242657" cy="5526595"/>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rPr>
                        <m:t>𝐽</m:t>
                      </m:r>
                      <m:r>
                        <a:rPr lang="en-US" sz="1800" i="1" smtClean="0">
                          <a:effectLst/>
                          <a:latin typeface="Cambria Math" panose="02040503050406030204" pitchFamily="18" charset="0"/>
                          <a:ea typeface="Times New Roman" panose="02020603050405020304" pitchFamily="18" charset="0"/>
                        </a:rPr>
                        <m:t>(</m:t>
                      </m:r>
                      <m:r>
                        <a:rPr lang="en-US" sz="1800" i="1" smtClean="0">
                          <a:effectLst/>
                          <a:latin typeface="Cambria Math" panose="02040503050406030204" pitchFamily="18" charset="0"/>
                          <a:ea typeface="Times New Roman" panose="02020603050405020304" pitchFamily="18" charset="0"/>
                        </a:rPr>
                        <m:t>𝛽</m:t>
                      </m:r>
                      <m:r>
                        <a:rPr lang="en-US" sz="1800" i="1" smtClean="0">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𝐶</m:t>
                      </m:r>
                      <m:nary>
                        <m:naryPr>
                          <m:chr m:val="∑"/>
                          <m:limLoc m:val="undOvr"/>
                          <m:ctrlPr>
                            <a:rPr lang="en-US" sz="1800"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rPr>
                            <m:t>𝑁</m:t>
                          </m:r>
                        </m:sup>
                        <m:e>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rPr>
                            <m:t>+</m:t>
                          </m:r>
                          <m:sSubSup>
                            <m:sSubSupPr>
                              <m:ctrlPr>
                                <a:rPr lang="en-US" sz="1800" i="1">
                                  <a:effectLst/>
                                  <a:latin typeface="Cambria Math" panose="02040503050406030204" pitchFamily="18" charset="0"/>
                                  <a:ea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up>
                              <m:r>
                                <a:rPr lang="en-US" sz="1800" i="1">
                                  <a:effectLst/>
                                  <a:latin typeface="Cambria Math" panose="02040503050406030204" pitchFamily="18" charset="0"/>
                                  <a:ea typeface="Times New Roman" panose="02020603050405020304" pitchFamily="18" charset="0"/>
                                </a:rPr>
                                <m:t>∗</m:t>
                              </m:r>
                            </m:sup>
                          </m:sSubSup>
                          <m:r>
                            <a:rPr lang="en-US" sz="1800" i="1">
                              <a:effectLst/>
                              <a:latin typeface="Cambria Math" panose="02040503050406030204" pitchFamily="18" charset="0"/>
                              <a:ea typeface="Times New Roman" panose="02020603050405020304" pitchFamily="18" charset="0"/>
                            </a:rPr>
                            <m:t>)</m:t>
                          </m:r>
                        </m:e>
                      </m:nary>
                      <m:r>
                        <a:rPr lang="en-US" sz="1800" i="1">
                          <a:effectLst/>
                          <a:latin typeface="Cambria Math" panose="02040503050406030204" pitchFamily="18" charset="0"/>
                          <a:ea typeface="Times New Roman" panose="02020603050405020304" pitchFamily="18" charset="0"/>
                        </a:rPr>
                        <m:t> ,</m:t>
                      </m:r>
                    </m:oMath>
                  </m:oMathPara>
                </a14:m>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buNone/>
                </a:pPr>
                <a:r>
                  <a:rPr lang="en-US" sz="1800" dirty="0">
                    <a:effectLst/>
                    <a:latin typeface="Times New Roman" panose="02020603050405020304" pitchFamily="18" charset="0"/>
                    <a:ea typeface="Times New Roman" panose="02020603050405020304" pitchFamily="18" charset="0"/>
                  </a:rPr>
                  <a:t>subject to:</a:t>
                </a:r>
              </a:p>
              <a:p>
                <a:pPr marL="0" marR="0" indent="0" algn="ctr">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m:rPr>
                              <m:sty m:val="p"/>
                            </m:rPr>
                            <a:rPr lang="en-US" sz="1800" i="0">
                              <a:effectLst/>
                              <a:latin typeface="Cambria Math" panose="02040503050406030204" pitchFamily="18" charset="0"/>
                              <a:ea typeface="Times New Roman" panose="02020603050405020304" pitchFamily="18" charset="0"/>
                            </a:rPr>
                            <m:t>y</m:t>
                          </m:r>
                        </m:e>
                        <m:sub>
                          <m:r>
                            <m:rPr>
                              <m:sty m:val="p"/>
                            </m:rPr>
                            <a:rPr lang="en-US" sz="1800" i="0">
                              <a:effectLst/>
                              <a:latin typeface="Cambria Math" panose="02040503050406030204" pitchFamily="18" charset="0"/>
                              <a:ea typeface="Times New Roman" panose="02020603050405020304" pitchFamily="18" charset="0"/>
                            </a:rPr>
                            <m:t>n</m:t>
                          </m:r>
                        </m:sub>
                      </m:sSub>
                      <m:r>
                        <a:rPr lang="en-US" sz="1800" i="1">
                          <a:effectLst/>
                          <a:latin typeface="Cambria Math" panose="02040503050406030204" pitchFamily="18" charset="0"/>
                          <a:ea typeface="Times New Roman" panose="02020603050405020304" pitchFamily="18" charset="0"/>
                        </a:rPr>
                        <m:t>−</m:t>
                      </m:r>
                      <m:d>
                        <m:dPr>
                          <m:ctrlPr>
                            <a:rPr lang="en-US" sz="1800" i="1">
                              <a:effectLst/>
                              <a:latin typeface="Cambria Math" panose="02040503050406030204" pitchFamily="18" charset="0"/>
                              <a:ea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𝑏</m:t>
                          </m:r>
                        </m:e>
                      </m:d>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𝜀</m:t>
                      </m:r>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Sub>
                    </m:oMath>
                  </m:oMathPara>
                </a14:m>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m:t>
                      </m:r>
                      <m:d>
                        <m:dPr>
                          <m:ctrlPr>
                            <a:rPr lang="en-US" sz="1800" i="1">
                              <a:effectLst/>
                              <a:latin typeface="Cambria Math" panose="02040503050406030204" pitchFamily="18" charset="0"/>
                              <a:ea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𝑏</m:t>
                          </m:r>
                        </m:e>
                      </m:d>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m:rPr>
                              <m:sty m:val="p"/>
                            </m:rPr>
                            <a:rPr lang="en-US" sz="1800" i="0">
                              <a:effectLst/>
                              <a:latin typeface="Cambria Math" panose="02040503050406030204" pitchFamily="18" charset="0"/>
                              <a:ea typeface="Times New Roman" panose="02020603050405020304" pitchFamily="18" charset="0"/>
                            </a:rPr>
                            <m:t>y</m:t>
                          </m:r>
                        </m:e>
                        <m:sub>
                          <m:r>
                            <m:rPr>
                              <m:sty m:val="p"/>
                            </m:rPr>
                            <a:rPr lang="en-US" sz="1800" i="0">
                              <a:effectLst/>
                              <a:latin typeface="Cambria Math" panose="02040503050406030204" pitchFamily="18" charset="0"/>
                              <a:ea typeface="Times New Roman" panose="02020603050405020304" pitchFamily="18" charset="0"/>
                            </a:rPr>
                            <m:t>n</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𝜀</m:t>
                      </m:r>
                      <m:r>
                        <a:rPr lang="en-US" sz="1800" i="1">
                          <a:effectLst/>
                          <a:latin typeface="Cambria Math" panose="02040503050406030204" pitchFamily="18" charset="0"/>
                          <a:ea typeface="Times New Roman" panose="02020603050405020304" pitchFamily="18" charset="0"/>
                        </a:rPr>
                        <m:t>+</m:t>
                      </m:r>
                      <m:sSubSup>
                        <m:sSubSupPr>
                          <m:ctrlPr>
                            <a:rPr lang="en-US" sz="1800" i="1">
                              <a:effectLst/>
                              <a:latin typeface="Cambria Math" panose="02040503050406030204" pitchFamily="18" charset="0"/>
                              <a:ea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up>
                          <m:r>
                            <a:rPr lang="en-US" sz="1800" i="1">
                              <a:effectLst/>
                              <a:latin typeface="Cambria Math" panose="02040503050406030204" pitchFamily="18" charset="0"/>
                              <a:ea typeface="Times New Roman" panose="02020603050405020304" pitchFamily="18" charset="0"/>
                            </a:rPr>
                            <m:t>∗</m:t>
                          </m:r>
                        </m:sup>
                      </m:sSubSup>
                    </m:oMath>
                  </m:oMathPara>
                </a14:m>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m:t>
                      </m:r>
                      <m:sSubSup>
                        <m:sSubSupPr>
                          <m:ctrlPr>
                            <a:rPr lang="en-US" sz="1800" i="1">
                              <a:effectLst/>
                              <a:latin typeface="Cambria Math" panose="02040503050406030204" pitchFamily="18" charset="0"/>
                              <a:ea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up>
                          <m:r>
                            <a:rPr lang="en-US" sz="1800" i="1">
                              <a:effectLst/>
                              <a:latin typeface="Cambria Math" panose="02040503050406030204" pitchFamily="18" charset="0"/>
                              <a:ea typeface="Times New Roman" panose="02020603050405020304" pitchFamily="18" charset="0"/>
                            </a:rPr>
                            <m:t>∗</m:t>
                          </m:r>
                        </m:sup>
                      </m:sSubSup>
                      <m:r>
                        <a:rPr lang="en-US" sz="1800" i="1">
                          <a:effectLst/>
                          <a:latin typeface="Cambria Math" panose="02040503050406030204" pitchFamily="18" charset="0"/>
                          <a:ea typeface="Times New Roman" panose="02020603050405020304" pitchFamily="18" charset="0"/>
                        </a:rPr>
                        <m:t>≥0</m:t>
                      </m:r>
                    </m:oMath>
                  </m:oMathPara>
                </a14:m>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𝑛</m:t>
                      </m:r>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𝜉</m:t>
                          </m:r>
                        </m:e>
                        <m:sub>
                          <m:r>
                            <a:rPr lang="en-US" sz="1800" i="1">
                              <a:effectLst/>
                              <a:latin typeface="Cambria Math" panose="02040503050406030204" pitchFamily="18" charset="0"/>
                              <a:ea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rPr>
                        <m:t>≥0 .</m:t>
                      </m:r>
                    </m:oMath>
                  </m:oMathPara>
                </a14:m>
                <a:endParaRPr lang="en-US" sz="1800" dirty="0">
                  <a:latin typeface="Times New Roman" panose="02020603050405020304" pitchFamily="18" charset="0"/>
                  <a:ea typeface="Times New Roman" panose="02020603050405020304" pitchFamily="18" charset="0"/>
                </a:endParaRPr>
              </a:p>
              <a:p>
                <a:pPr marL="0" indent="0">
                  <a:lnSpc>
                    <a:spcPct val="200000"/>
                  </a:lnSpc>
                  <a:buNone/>
                </a:pPr>
                <a:r>
                  <a:rPr lang="en-US" sz="1300" dirty="0">
                    <a:effectLst/>
                    <a:latin typeface="Times New Roman" panose="02020603050405020304" pitchFamily="18" charset="0"/>
                    <a:ea typeface="Times New Roman" panose="02020603050405020304" pitchFamily="18" charset="0"/>
                  </a:rPr>
                  <a:t>The constant </a:t>
                </a:r>
                <a:r>
                  <a:rPr lang="en-US" sz="1300" i="1" dirty="0">
                    <a:effectLst/>
                    <a:latin typeface="Times New Roman" panose="02020603050405020304" pitchFamily="18" charset="0"/>
                    <a:ea typeface="Times New Roman" panose="02020603050405020304" pitchFamily="18" charset="0"/>
                  </a:rPr>
                  <a:t>C</a:t>
                </a:r>
                <a:r>
                  <a:rPr lang="en-US" sz="1300" dirty="0">
                    <a:effectLst/>
                    <a:latin typeface="Times New Roman" panose="02020603050405020304" pitchFamily="18" charset="0"/>
                    <a:ea typeface="Times New Roman" panose="02020603050405020304" pitchFamily="18" charset="0"/>
                  </a:rPr>
                  <a:t> is the box constraint, a positive numeric value that controls the penalty imposed on observations that lie outside the epsilon margin (</a:t>
                </a:r>
                <a:r>
                  <a:rPr lang="en-US" sz="1300" i="1" dirty="0">
                    <a:effectLst/>
                    <a:latin typeface="Times New Roman" panose="02020603050405020304" pitchFamily="18" charset="0"/>
                    <a:ea typeface="Times New Roman" panose="02020603050405020304" pitchFamily="18" charset="0"/>
                  </a:rPr>
                  <a:t>ε</a:t>
                </a:r>
                <a:r>
                  <a:rPr lang="en-US" sz="1300" dirty="0">
                    <a:effectLst/>
                    <a:latin typeface="Times New Roman" panose="02020603050405020304" pitchFamily="18" charset="0"/>
                    <a:ea typeface="Times New Roman" panose="02020603050405020304" pitchFamily="18" charset="0"/>
                  </a:rPr>
                  <a:t>) and helps to prevent overfitting (regularization). This value determines the trade-off between the flatness of </a:t>
                </a:r>
                <a:r>
                  <a:rPr lang="en-US" sz="1300" i="1" dirty="0">
                    <a:effectLst/>
                    <a:latin typeface="Times New Roman" panose="02020603050405020304" pitchFamily="18" charset="0"/>
                    <a:ea typeface="Times New Roman" panose="02020603050405020304" pitchFamily="18" charset="0"/>
                  </a:rPr>
                  <a:t>f</a:t>
                </a:r>
                <a:r>
                  <a:rPr lang="en-US" sz="1300" dirty="0">
                    <a:effectLst/>
                    <a:latin typeface="Times New Roman" panose="02020603050405020304" pitchFamily="18" charset="0"/>
                    <a:ea typeface="Times New Roman" panose="02020603050405020304" pitchFamily="18" charset="0"/>
                  </a:rPr>
                  <a:t>(</a:t>
                </a:r>
                <a:r>
                  <a:rPr lang="en-US" sz="1300" i="1" dirty="0">
                    <a:effectLst/>
                    <a:latin typeface="Times New Roman" panose="02020603050405020304" pitchFamily="18" charset="0"/>
                    <a:ea typeface="Times New Roman" panose="02020603050405020304" pitchFamily="18" charset="0"/>
                  </a:rPr>
                  <a:t>x</a:t>
                </a:r>
                <a:r>
                  <a:rPr lang="en-US" sz="1300" dirty="0">
                    <a:effectLst/>
                    <a:latin typeface="Times New Roman" panose="02020603050405020304" pitchFamily="18" charset="0"/>
                    <a:ea typeface="Times New Roman" panose="02020603050405020304" pitchFamily="18" charset="0"/>
                  </a:rPr>
                  <a:t>) and the amount up to which deviations larger than </a:t>
                </a:r>
                <a:r>
                  <a:rPr lang="en-US" sz="1300" i="1" dirty="0">
                    <a:effectLst/>
                    <a:latin typeface="Times New Roman" panose="02020603050405020304" pitchFamily="18" charset="0"/>
                    <a:ea typeface="Times New Roman" panose="02020603050405020304" pitchFamily="18" charset="0"/>
                  </a:rPr>
                  <a:t>ε</a:t>
                </a:r>
                <a:r>
                  <a:rPr lang="en-US" sz="1300" dirty="0">
                    <a:effectLst/>
                    <a:latin typeface="Times New Roman" panose="02020603050405020304" pitchFamily="18" charset="0"/>
                    <a:ea typeface="Times New Roman" panose="02020603050405020304" pitchFamily="18" charset="0"/>
                  </a:rPr>
                  <a:t> are tolerated</a:t>
                </a:r>
                <a:r>
                  <a:rPr lang="en-US" sz="1800" dirty="0">
                    <a:effectLst/>
                    <a:latin typeface="Times New Roman" panose="02020603050405020304" pitchFamily="18" charset="0"/>
                    <a:ea typeface="Times New Roman" panose="02020603050405020304" pitchFamily="18" charset="0"/>
                  </a:rPr>
                  <a:t>.</a:t>
                </a:r>
              </a:p>
              <a:p>
                <a:pPr marL="0" marR="0" indent="0">
                  <a:lnSpc>
                    <a:spcPct val="200000"/>
                  </a:lnSpc>
                  <a:buNone/>
                </a:pPr>
                <a:endParaRPr lang="en-US" sz="1800" dirty="0">
                  <a:effectLst/>
                  <a:latin typeface="Times New Roman" panose="02020603050405020304" pitchFamily="18" charset="0"/>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2067056-37D3-4F85-86B8-9890EA3E5A74}"/>
                  </a:ext>
                </a:extLst>
              </p:cNvPr>
              <p:cNvSpPr>
                <a:spLocks noGrp="1" noRot="1" noChangeAspect="1" noMove="1" noResize="1" noEditPoints="1" noAdjustHandles="1" noChangeArrowheads="1" noChangeShapeType="1" noTextEdit="1"/>
              </p:cNvSpPr>
              <p:nvPr>
                <p:ph idx="1"/>
              </p:nvPr>
            </p:nvSpPr>
            <p:spPr>
              <a:xfrm>
                <a:off x="130629" y="1155560"/>
                <a:ext cx="11242657" cy="552659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758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1DC2-3ED5-473A-BEBC-73A95ACA046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DD65CF3-90B5-47F2-94C1-AE266AD0931F}"/>
              </a:ext>
            </a:extLst>
          </p:cNvPr>
          <p:cNvPicPr>
            <a:picLocks noGrp="1" noChangeAspect="1"/>
          </p:cNvPicPr>
          <p:nvPr>
            <p:ph idx="1"/>
          </p:nvPr>
        </p:nvPicPr>
        <p:blipFill>
          <a:blip r:embed="rId2"/>
          <a:stretch>
            <a:fillRect/>
          </a:stretch>
        </p:blipFill>
        <p:spPr>
          <a:xfrm>
            <a:off x="1981200" y="208192"/>
            <a:ext cx="7444154" cy="6014876"/>
          </a:xfrm>
          <a:prstGeom prst="rect">
            <a:avLst/>
          </a:prstGeom>
        </p:spPr>
      </p:pic>
    </p:spTree>
    <p:extLst>
      <p:ext uri="{BB962C8B-B14F-4D97-AF65-F5344CB8AC3E}">
        <p14:creationId xmlns:p14="http://schemas.microsoft.com/office/powerpoint/2010/main" val="24873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4935-F72D-450B-B159-D188277C262E}"/>
              </a:ext>
            </a:extLst>
          </p:cNvPr>
          <p:cNvSpPr>
            <a:spLocks noGrp="1"/>
          </p:cNvSpPr>
          <p:nvPr>
            <p:ph type="title"/>
          </p:nvPr>
        </p:nvSpPr>
        <p:spPr/>
        <p:txBody>
          <a:bodyPr/>
          <a:lstStyle/>
          <a:p>
            <a:r>
              <a:rPr lang="en-US" dirty="0"/>
              <a:t>Hinge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A9EB60-3C6E-45C1-81D3-88553C0D340F}"/>
                  </a:ext>
                </a:extLst>
              </p:cNvPr>
              <p:cNvSpPr>
                <a:spLocks noGrp="1"/>
              </p:cNvSpPr>
              <p:nvPr>
                <p:ph idx="1"/>
              </p:nvPr>
            </p:nvSpPr>
            <p:spPr/>
            <p:txBody>
              <a:bodyPr/>
              <a:lstStyle/>
              <a:p>
                <a:endParaRPr lang="en-US" sz="1800" dirty="0">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Li</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 ε-insensitive loss function ignores errors that are within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ε</a:t>
                </a:r>
                <a:r>
                  <a:rPr lang="en-US" sz="1800" dirty="0">
                    <a:effectLst/>
                    <a:latin typeface="Calibri" panose="020F0502020204030204" pitchFamily="34" charset="0"/>
                    <a:ea typeface="Calibri" panose="020F0502020204030204" pitchFamily="34" charset="0"/>
                    <a:cs typeface="Times New Roman" panose="02020603050405020304" pitchFamily="18" charset="0"/>
                  </a:rPr>
                  <a:t> distance of the observed value by treating them as equal to zero</a:t>
                </a:r>
              </a:p>
              <a:p>
                <a:endParaRPr lang="en-US" sz="1800"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loss is measured based on the distance between observed value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y</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ε</a:t>
                </a:r>
                <a:r>
                  <a:rPr lang="en-US" sz="1800" dirty="0">
                    <a:effectLst/>
                    <a:latin typeface="Calibri" panose="020F0502020204030204" pitchFamily="34" charset="0"/>
                    <a:ea typeface="Calibri" panose="020F0502020204030204" pitchFamily="34" charset="0"/>
                    <a:cs typeface="Times New Roman" panose="02020603050405020304" pitchFamily="18" charset="0"/>
                  </a:rPr>
                  <a:t> boundary</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𝐿</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𝜀</m:t>
                          </m:r>
                        </m:sub>
                      </m:s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en-US" sz="1800" i="1">
                              <a:solidFill>
                                <a:schemeClr val="tx1"/>
                              </a:solidFill>
                              <a:effectLst/>
                              <a:latin typeface="Cambria Math" panose="02040503050406030204" pitchFamily="18" charset="0"/>
                              <a:cs typeface="Arial" panose="020B0604020202020204" pitchFamily="34" charset="0"/>
                            </a:rPr>
                          </m:ctrlPr>
                        </m:dPr>
                        <m:e>
                          <m:eqArr>
                            <m:eqArrPr>
                              <m:ctrlPr>
                                <a:rPr lang="en-US" sz="1800" i="1">
                                  <a:solidFill>
                                    <a:schemeClr val="tx1"/>
                                  </a:solidFill>
                                  <a:effectLst/>
                                  <a:latin typeface="Cambria Math" panose="02040503050406030204" pitchFamily="18" charset="0"/>
                                  <a:cs typeface="Arial" panose="020B0604020202020204" pitchFamily="34" charset="0"/>
                                </a:rPr>
                              </m:ctrlPr>
                            </m:eqArr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0                                   </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𝑖𝑓</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en-US" sz="1800" i="1">
                                      <a:solidFill>
                                        <a:schemeClr val="tx1"/>
                                      </a:solidFill>
                                      <a:effectLst/>
                                      <a:latin typeface="Cambria Math" panose="02040503050406030204" pitchFamily="18"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d>
                                    <m:dPr>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e>
                                  </m:d>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𝜀</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e>
                            <m:e>
                              <m:d>
                                <m:dPr>
                                  <m:begChr m:val="|"/>
                                  <m:endChr m:val="|"/>
                                  <m:ctrlPr>
                                    <a:rPr lang="en-US" sz="1800" i="1">
                                      <a:solidFill>
                                        <a:schemeClr val="tx1"/>
                                      </a:solidFill>
                                      <a:effectLst/>
                                      <a:latin typeface="Cambria Math" panose="02040503050406030204" pitchFamily="18"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d>
                                    <m:dPr>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e>
                                  </m:d>
                                </m:e>
                              </m:d>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𝜀</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𝑜𝑡h𝑒𝑟𝑤𝑖𝑠𝑒</m:t>
                              </m:r>
                            </m:e>
                          </m:eqArr>
                        </m:e>
                      </m:d>
                    </m:oMath>
                  </m:oMathPara>
                </a14:m>
                <a:endParaRPr lang="en-US" dirty="0"/>
              </a:p>
            </p:txBody>
          </p:sp>
        </mc:Choice>
        <mc:Fallback>
          <p:sp>
            <p:nvSpPr>
              <p:cNvPr id="3" name="Content Placeholder 2">
                <a:extLst>
                  <a:ext uri="{FF2B5EF4-FFF2-40B4-BE49-F238E27FC236}">
                    <a16:creationId xmlns:a16="http://schemas.microsoft.com/office/drawing/2014/main" id="{9CA9EB60-3C6E-45C1-81D3-88553C0D340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044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4746-82DA-4225-84DD-1269AB2E6702}"/>
              </a:ext>
            </a:extLst>
          </p:cNvPr>
          <p:cNvSpPr>
            <a:spLocks noGrp="1"/>
          </p:cNvSpPr>
          <p:nvPr>
            <p:ph type="title"/>
          </p:nvPr>
        </p:nvSpPr>
        <p:spPr>
          <a:xfrm>
            <a:off x="496556" y="-442127"/>
            <a:ext cx="10515600" cy="1325563"/>
          </a:xfrm>
        </p:spPr>
        <p:txBody>
          <a:bodyPr/>
          <a:lstStyle/>
          <a:p>
            <a:pPr algn="ctr"/>
            <a:r>
              <a:rPr lang="en-US" dirty="0"/>
              <a:t>Linear SVM Regression: Dual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4D2055-951C-424A-95A9-9DDFB591AABC}"/>
                  </a:ext>
                </a:extLst>
              </p:cNvPr>
              <p:cNvSpPr>
                <a:spLocks noGrp="1"/>
              </p:cNvSpPr>
              <p:nvPr>
                <p:ph idx="1"/>
              </p:nvPr>
            </p:nvSpPr>
            <p:spPr>
              <a:xfrm>
                <a:off x="140676" y="883436"/>
                <a:ext cx="12892035" cy="6089302"/>
              </a:xfrm>
            </p:spPr>
            <p:txBody>
              <a:bodyPr>
                <a:normAutofit fontScale="47500" lnSpcReduction="20000"/>
              </a:bodyPr>
              <a:lstStyle/>
              <a:p>
                <a:r>
                  <a:rPr lang="en-US" sz="5100" dirty="0">
                    <a:latin typeface="Calibri" panose="020F0502020204030204" pitchFamily="34" charset="0"/>
                    <a:ea typeface="Calibri" panose="020F0502020204030204" pitchFamily="34" charset="0"/>
                    <a:cs typeface="Times New Roman" panose="02020603050405020304" pitchFamily="18" charset="0"/>
                  </a:rPr>
                  <a:t>I</a:t>
                </a:r>
                <a:r>
                  <a:rPr lang="en-US" sz="5100" dirty="0">
                    <a:effectLst/>
                    <a:latin typeface="Calibri" panose="020F0502020204030204" pitchFamily="34" charset="0"/>
                    <a:ea typeface="Calibri" panose="020F0502020204030204" pitchFamily="34" charset="0"/>
                    <a:cs typeface="Times New Roman" panose="02020603050405020304" pitchFamily="18" charset="0"/>
                  </a:rPr>
                  <a:t>ntroducing nonnegative Lagrange multipliers </a:t>
                </a:r>
                <a:r>
                  <a:rPr lang="en-US" sz="5100" i="1" dirty="0">
                    <a:effectLst/>
                    <a:latin typeface="Calibri" panose="020F0502020204030204" pitchFamily="34" charset="0"/>
                    <a:ea typeface="Calibri" panose="020F0502020204030204" pitchFamily="34" charset="0"/>
                    <a:cs typeface="Times New Roman" panose="02020603050405020304" pitchFamily="18" charset="0"/>
                  </a:rPr>
                  <a:t>α</a:t>
                </a:r>
                <a:r>
                  <a:rPr lang="en-US" sz="5100" i="1" baseline="-25000" dirty="0">
                    <a:effectLst/>
                    <a:latin typeface="Calibri" panose="020F0502020204030204" pitchFamily="34" charset="0"/>
                    <a:ea typeface="Calibri" panose="020F0502020204030204" pitchFamily="34" charset="0"/>
                    <a:cs typeface="Times New Roman" panose="02020603050405020304" pitchFamily="18" charset="0"/>
                  </a:rPr>
                  <a:t>n</a:t>
                </a:r>
                <a:r>
                  <a:rPr lang="en-US" sz="5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5100" i="1" dirty="0">
                    <a:effectLst/>
                    <a:latin typeface="Calibri" panose="020F0502020204030204" pitchFamily="34" charset="0"/>
                    <a:ea typeface="Calibri" panose="020F0502020204030204" pitchFamily="34" charset="0"/>
                    <a:cs typeface="Times New Roman" panose="02020603050405020304" pitchFamily="18" charset="0"/>
                  </a:rPr>
                  <a:t>α</a:t>
                </a:r>
                <a:r>
                  <a:rPr lang="en-US" sz="5100" baseline="30000" dirty="0">
                    <a:effectLst/>
                    <a:latin typeface="Calibri" panose="020F0502020204030204" pitchFamily="34" charset="0"/>
                    <a:ea typeface="Calibri" panose="020F0502020204030204" pitchFamily="34" charset="0"/>
                    <a:cs typeface="Times New Roman" panose="02020603050405020304" pitchFamily="18" charset="0"/>
                  </a:rPr>
                  <a:t>*</a:t>
                </a:r>
                <a:r>
                  <a:rPr lang="en-US" sz="5100" i="1" baseline="-25000" dirty="0">
                    <a:effectLst/>
                    <a:latin typeface="Calibri" panose="020F0502020204030204" pitchFamily="34" charset="0"/>
                    <a:ea typeface="Calibri" panose="020F0502020204030204" pitchFamily="34" charset="0"/>
                    <a:cs typeface="Times New Roman" panose="02020603050405020304" pitchFamily="18" charset="0"/>
                  </a:rPr>
                  <a:t>n</a:t>
                </a:r>
                <a:r>
                  <a:rPr lang="en-US" sz="5100" dirty="0">
                    <a:effectLst/>
                    <a:latin typeface="Calibri" panose="020F0502020204030204" pitchFamily="34" charset="0"/>
                    <a:ea typeface="Calibri" panose="020F0502020204030204" pitchFamily="34" charset="0"/>
                    <a:cs typeface="Times New Roman" panose="02020603050405020304" pitchFamily="18" charset="0"/>
                  </a:rPr>
                  <a:t> for each observation </a:t>
                </a:r>
                <a:r>
                  <a:rPr lang="en-US" sz="5100" i="1" dirty="0" err="1">
                    <a:effectLst/>
                    <a:latin typeface="Calibri" panose="020F0502020204030204" pitchFamily="34" charset="0"/>
                    <a:ea typeface="Calibri" panose="020F0502020204030204" pitchFamily="34" charset="0"/>
                    <a:cs typeface="Times New Roman" panose="02020603050405020304" pitchFamily="18" charset="0"/>
                  </a:rPr>
                  <a:t>x</a:t>
                </a:r>
                <a:r>
                  <a:rPr lang="en-US" sz="5100" i="1" baseline="-25000" dirty="0" err="1">
                    <a:effectLst/>
                    <a:latin typeface="Calibri" panose="020F0502020204030204" pitchFamily="34" charset="0"/>
                    <a:ea typeface="Calibri" panose="020F0502020204030204" pitchFamily="34" charset="0"/>
                    <a:cs typeface="Times New Roman" panose="02020603050405020304" pitchFamily="18" charset="0"/>
                  </a:rPr>
                  <a:t>n</a:t>
                </a:r>
                <a:endParaRPr lang="en-US" sz="5100" i="1" baseline="-25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buNone/>
                </a:pPr>
                <a:r>
                  <a:rPr lang="en-US" sz="3400" dirty="0">
                    <a:effectLst/>
                    <a:latin typeface="Times New Roman" panose="02020603050405020304" pitchFamily="18" charset="0"/>
                    <a:ea typeface="Times New Roman" panose="02020603050405020304" pitchFamily="18" charset="0"/>
                  </a:rPr>
                  <a:t>Then minimize:</a:t>
                </a:r>
              </a:p>
              <a:p>
                <a:pPr marL="0" marR="0" indent="0">
                  <a:lnSpc>
                    <a:spcPct val="200000"/>
                  </a:lnSpc>
                  <a:spcBef>
                    <a:spcPts val="0"/>
                  </a:spcBef>
                  <a:spcAft>
                    <a:spcPts val="750"/>
                  </a:spcAft>
                  <a:buNone/>
                </a:pPr>
                <a14:m>
                  <m:oMathPara xmlns:m="http://schemas.openxmlformats.org/officeDocument/2006/math">
                    <m:oMathParaPr>
                      <m:jc m:val="centerGroup"/>
                    </m:oMathParaPr>
                    <m:oMath xmlns:m="http://schemas.openxmlformats.org/officeDocument/2006/math">
                      <m:r>
                        <m:rPr>
                          <m:sty m:val="p"/>
                        </m:rPr>
                        <a:rPr lang="en-US" sz="3400" smtClean="0">
                          <a:solidFill>
                            <a:schemeClr val="tx1"/>
                          </a:solidFill>
                          <a:effectLst/>
                          <a:latin typeface="Cambria Math" panose="02040503050406030204" pitchFamily="18" charset="0"/>
                          <a:ea typeface="Times New Roman" panose="02020603050405020304" pitchFamily="18" charset="0"/>
                        </a:rPr>
                        <m:t>L</m:t>
                      </m:r>
                      <m:d>
                        <m:dPr>
                          <m:ctrlPr>
                            <a:rPr lang="en-US" sz="3400" i="1">
                              <a:solidFill>
                                <a:schemeClr val="tx1"/>
                              </a:solidFill>
                              <a:effectLst/>
                              <a:latin typeface="Cambria Math" panose="02040503050406030204" pitchFamily="18" charset="0"/>
                              <a:ea typeface="Times New Roman" panose="02020603050405020304" pitchFamily="18" charset="0"/>
                            </a:rPr>
                          </m:ctrlPr>
                        </m:dPr>
                        <m:e>
                          <m:r>
                            <m:rPr>
                              <m:sty m:val="p"/>
                            </m:rPr>
                            <a:rPr lang="en-US" sz="3400">
                              <a:solidFill>
                                <a:schemeClr val="tx1"/>
                              </a:solidFill>
                              <a:effectLst/>
                              <a:latin typeface="Cambria Math" panose="02040503050406030204" pitchFamily="18" charset="0"/>
                              <a:ea typeface="Times New Roman" panose="02020603050405020304" pitchFamily="18" charset="0"/>
                            </a:rPr>
                            <m:t>α</m:t>
                          </m:r>
                        </m:e>
                      </m:d>
                      <m:r>
                        <a:rPr lang="en-US" sz="3400">
                          <a:solidFill>
                            <a:schemeClr val="tx1"/>
                          </a:solidFill>
                          <a:effectLst/>
                          <a:latin typeface="Cambria Math" panose="02040503050406030204" pitchFamily="18" charset="0"/>
                          <a:ea typeface="Times New Roman" panose="02020603050405020304" pitchFamily="18" charset="0"/>
                        </a:rPr>
                        <m:t>=</m:t>
                      </m:r>
                      <m:f>
                        <m:fPr>
                          <m:ctrlPr>
                            <a:rPr lang="en-US" sz="3400" i="1">
                              <a:solidFill>
                                <a:schemeClr val="tx1"/>
                              </a:solidFill>
                              <a:effectLst/>
                              <a:latin typeface="Cambria Math" panose="02040503050406030204" pitchFamily="18" charset="0"/>
                              <a:ea typeface="Times New Roman" panose="02020603050405020304" pitchFamily="18" charset="0"/>
                            </a:rPr>
                          </m:ctrlPr>
                        </m:fPr>
                        <m:num>
                          <m:r>
                            <a:rPr lang="en-US" sz="3400">
                              <a:solidFill>
                                <a:schemeClr val="tx1"/>
                              </a:solidFill>
                              <a:effectLst/>
                              <a:latin typeface="Cambria Math" panose="02040503050406030204" pitchFamily="18" charset="0"/>
                              <a:ea typeface="Times New Roman" panose="02020603050405020304" pitchFamily="18" charset="0"/>
                            </a:rPr>
                            <m:t>1</m:t>
                          </m:r>
                        </m:num>
                        <m:den>
                          <m:r>
                            <a:rPr lang="en-US" sz="3400">
                              <a:solidFill>
                                <a:schemeClr val="tx1"/>
                              </a:solidFill>
                              <a:effectLst/>
                              <a:latin typeface="Cambria Math" panose="02040503050406030204" pitchFamily="18" charset="0"/>
                              <a:ea typeface="Times New Roman" panose="02020603050405020304" pitchFamily="18" charset="0"/>
                            </a:rPr>
                            <m:t>2</m:t>
                          </m:r>
                        </m:den>
                      </m:f>
                      <m:nary>
                        <m:naryPr>
                          <m:chr m:val="∑"/>
                          <m:limLoc m:val="undOvr"/>
                          <m:ctrlPr>
                            <a:rPr lang="en-US" sz="3400" i="1">
                              <a:solidFill>
                                <a:schemeClr val="tx1"/>
                              </a:solidFill>
                              <a:effectLst/>
                              <a:latin typeface="Cambria Math" panose="02040503050406030204" pitchFamily="18" charset="0"/>
                              <a:ea typeface="Times New Roman" panose="02020603050405020304" pitchFamily="18" charset="0"/>
                            </a:rPr>
                          </m:ctrlPr>
                        </m:naryPr>
                        <m:sub>
                          <m:r>
                            <m:rPr>
                              <m:sty m:val="p"/>
                            </m:rPr>
                            <a:rPr lang="en-US" sz="3400">
                              <a:solidFill>
                                <a:schemeClr val="tx1"/>
                              </a:solidFill>
                              <a:effectLst/>
                              <a:latin typeface="Cambria Math" panose="02040503050406030204" pitchFamily="18" charset="0"/>
                              <a:ea typeface="Times New Roman" panose="02020603050405020304" pitchFamily="18" charset="0"/>
                            </a:rPr>
                            <m:t>i</m:t>
                          </m:r>
                          <m:r>
                            <a:rPr lang="en-US" sz="3400">
                              <a:solidFill>
                                <a:schemeClr val="tx1"/>
                              </a:solidFill>
                              <a:effectLst/>
                              <a:latin typeface="Cambria Math" panose="02040503050406030204" pitchFamily="18" charset="0"/>
                              <a:ea typeface="Times New Roman" panose="02020603050405020304" pitchFamily="18" charset="0"/>
                            </a:rPr>
                            <m:t>=1</m:t>
                          </m:r>
                        </m:sub>
                        <m:sup>
                          <m:r>
                            <m:rPr>
                              <m:sty m:val="p"/>
                            </m:rPr>
                            <a:rPr lang="en-US" sz="3400">
                              <a:solidFill>
                                <a:schemeClr val="tx1"/>
                              </a:solidFill>
                              <a:effectLst/>
                              <a:latin typeface="Cambria Math" panose="02040503050406030204" pitchFamily="18" charset="0"/>
                              <a:ea typeface="Times New Roman" panose="02020603050405020304" pitchFamily="18" charset="0"/>
                            </a:rPr>
                            <m:t>N</m:t>
                          </m:r>
                        </m:sup>
                        <m:e>
                          <m:nary>
                            <m:naryPr>
                              <m:chr m:val="∑"/>
                              <m:limLoc m:val="undOvr"/>
                              <m:ctrlPr>
                                <a:rPr lang="en-US" sz="3400" i="1">
                                  <a:solidFill>
                                    <a:schemeClr val="tx1"/>
                                  </a:solidFill>
                                  <a:effectLst/>
                                  <a:latin typeface="Cambria Math" panose="02040503050406030204" pitchFamily="18" charset="0"/>
                                  <a:ea typeface="Times New Roman" panose="02020603050405020304" pitchFamily="18" charset="0"/>
                                </a:rPr>
                              </m:ctrlPr>
                            </m:naryPr>
                            <m:sub>
                              <m:r>
                                <m:rPr>
                                  <m:sty m:val="p"/>
                                </m:rPr>
                                <a:rPr lang="en-US" sz="3400">
                                  <a:solidFill>
                                    <a:schemeClr val="tx1"/>
                                  </a:solidFill>
                                  <a:effectLst/>
                                  <a:latin typeface="Cambria Math" panose="02040503050406030204" pitchFamily="18" charset="0"/>
                                  <a:ea typeface="Times New Roman" panose="02020603050405020304" pitchFamily="18" charset="0"/>
                                </a:rPr>
                                <m:t>j</m:t>
                              </m:r>
                              <m:r>
                                <a:rPr lang="en-US" sz="3400">
                                  <a:solidFill>
                                    <a:schemeClr val="tx1"/>
                                  </a:solidFill>
                                  <a:effectLst/>
                                  <a:latin typeface="Cambria Math" panose="02040503050406030204" pitchFamily="18" charset="0"/>
                                  <a:ea typeface="Times New Roman" panose="02020603050405020304" pitchFamily="18" charset="0"/>
                                </a:rPr>
                                <m:t>=1</m:t>
                              </m:r>
                            </m:sub>
                            <m:sup>
                              <m:r>
                                <m:rPr>
                                  <m:sty m:val="p"/>
                                </m:rPr>
                                <a:rPr lang="en-US" sz="3400">
                                  <a:solidFill>
                                    <a:schemeClr val="tx1"/>
                                  </a:solidFill>
                                  <a:effectLst/>
                                  <a:latin typeface="Cambria Math" panose="02040503050406030204" pitchFamily="18" charset="0"/>
                                  <a:ea typeface="Times New Roman" panose="02020603050405020304" pitchFamily="18" charset="0"/>
                                </a:rPr>
                                <m:t>N</m:t>
                              </m:r>
                            </m:sup>
                            <m:e>
                              <m:r>
                                <a:rPr lang="en-US" sz="3400">
                                  <a:solidFill>
                                    <a:schemeClr val="tx1"/>
                                  </a:solidFill>
                                  <a:effectLst/>
                                  <a:latin typeface="Cambria Math" panose="02040503050406030204" pitchFamily="18" charset="0"/>
                                  <a:ea typeface="Times New Roman" panose="02020603050405020304" pitchFamily="18" charset="0"/>
                                </a:rPr>
                                <m:t>[</m:t>
                              </m:r>
                              <m:d>
                                <m:dPr>
                                  <m:ctrlPr>
                                    <a:rPr lang="en-US" sz="3400" i="1">
                                      <a:solidFill>
                                        <a:schemeClr val="tx1"/>
                                      </a:solidFill>
                                      <a:effectLst/>
                                      <a:latin typeface="Cambria Math" panose="02040503050406030204" pitchFamily="18" charset="0"/>
                                      <a:ea typeface="Times New Roman" panose="02020603050405020304" pitchFamily="18" charset="0"/>
                                    </a:rPr>
                                  </m:ctrlPr>
                                </m:dPr>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Sub>
                                  <m:r>
                                    <a:rPr lang="en-US" sz="3400" i="1">
                                      <a:solidFill>
                                        <a:schemeClr val="tx1"/>
                                      </a:solidFill>
                                      <a:effectLst/>
                                      <a:latin typeface="Cambria Math" panose="02040503050406030204" pitchFamily="18" charset="0"/>
                                      <a:ea typeface="Times New Roman" panose="02020603050405020304" pitchFamily="18" charset="0"/>
                                    </a:rPr>
                                    <m:t>−</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up>
                                      <m:r>
                                        <a:rPr lang="en-US" sz="3400" i="1">
                                          <a:solidFill>
                                            <a:schemeClr val="tx1"/>
                                          </a:solidFill>
                                          <a:effectLst/>
                                          <a:latin typeface="Cambria Math" panose="02040503050406030204" pitchFamily="18" charset="0"/>
                                          <a:ea typeface="Times New Roman" panose="02020603050405020304" pitchFamily="18" charset="0"/>
                                        </a:rPr>
                                        <m:t>∗</m:t>
                                      </m:r>
                                    </m:sup>
                                  </m:sSubSup>
                                </m:e>
                              </m:d>
                              <m:r>
                                <a:rPr lang="en-US" sz="3400" i="1">
                                  <a:solidFill>
                                    <a:schemeClr val="tx1"/>
                                  </a:solidFill>
                                  <a:effectLst/>
                                  <a:latin typeface="Cambria Math" panose="02040503050406030204" pitchFamily="18" charset="0"/>
                                  <a:ea typeface="Times New Roman" panose="02020603050405020304" pitchFamily="18" charset="0"/>
                                </a:rPr>
                                <m:t> </m:t>
                              </m:r>
                              <m:d>
                                <m:dPr>
                                  <m:ctrlPr>
                                    <a:rPr lang="en-US" sz="3400" i="1">
                                      <a:solidFill>
                                        <a:schemeClr val="tx1"/>
                                      </a:solidFill>
                                      <a:effectLst/>
                                      <a:latin typeface="Cambria Math" panose="02040503050406030204" pitchFamily="18" charset="0"/>
                                      <a:ea typeface="Times New Roman" panose="02020603050405020304" pitchFamily="18" charset="0"/>
                                    </a:rPr>
                                  </m:ctrlPr>
                                </m:dPr>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j</m:t>
                                      </m:r>
                                    </m:sub>
                                  </m:sSub>
                                  <m:r>
                                    <a:rPr lang="en-US" sz="3400" i="1">
                                      <a:solidFill>
                                        <a:schemeClr val="tx1"/>
                                      </a:solidFill>
                                      <a:effectLst/>
                                      <a:latin typeface="Cambria Math" panose="02040503050406030204" pitchFamily="18" charset="0"/>
                                      <a:ea typeface="Times New Roman" panose="02020603050405020304" pitchFamily="18" charset="0"/>
                                    </a:rPr>
                                    <m:t>−</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j</m:t>
                                      </m:r>
                                    </m:sub>
                                    <m:sup>
                                      <m:r>
                                        <a:rPr lang="en-US" sz="3400" i="1">
                                          <a:solidFill>
                                            <a:schemeClr val="tx1"/>
                                          </a:solidFill>
                                          <a:effectLst/>
                                          <a:latin typeface="Cambria Math" panose="02040503050406030204" pitchFamily="18" charset="0"/>
                                          <a:ea typeface="Times New Roman" panose="02020603050405020304" pitchFamily="18" charset="0"/>
                                        </a:rPr>
                                        <m:t>∗</m:t>
                                      </m:r>
                                    </m:sup>
                                  </m:sSubSup>
                                </m:e>
                              </m:d>
                              <m:r>
                                <a:rPr lang="en-US" sz="3400" i="1">
                                  <a:solidFill>
                                    <a:schemeClr val="tx1"/>
                                  </a:solidFill>
                                  <a:effectLst/>
                                  <a:latin typeface="Cambria Math" panose="02040503050406030204" pitchFamily="18" charset="0"/>
                                  <a:ea typeface="Times New Roman" panose="02020603050405020304" pitchFamily="18" charset="0"/>
                                </a:rPr>
                                <m:t> </m:t>
                              </m:r>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x</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Sub>
                              <m:r>
                                <a:rPr lang="en-US" sz="3400" i="1">
                                  <a:solidFill>
                                    <a:schemeClr val="tx1"/>
                                  </a:solidFill>
                                  <a:effectLst/>
                                  <a:latin typeface="Cambria Math" panose="02040503050406030204" pitchFamily="18" charset="0"/>
                                  <a:ea typeface="Times New Roman" panose="02020603050405020304" pitchFamily="18" charset="0"/>
                                </a:rPr>
                                <m:t>′</m:t>
                              </m:r>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x</m:t>
                                  </m:r>
                                </m:e>
                                <m:sub>
                                  <m:r>
                                    <m:rPr>
                                      <m:sty m:val="p"/>
                                    </m:rPr>
                                    <a:rPr lang="en-US" sz="3400">
                                      <a:solidFill>
                                        <a:schemeClr val="tx1"/>
                                      </a:solidFill>
                                      <a:effectLst/>
                                      <a:latin typeface="Cambria Math" panose="02040503050406030204" pitchFamily="18" charset="0"/>
                                      <a:ea typeface="Times New Roman" panose="02020603050405020304" pitchFamily="18" charset="0"/>
                                    </a:rPr>
                                    <m:t>j</m:t>
                                  </m:r>
                                </m:sub>
                              </m:sSub>
                              <m:r>
                                <a:rPr lang="en-US" sz="3400">
                                  <a:solidFill>
                                    <a:schemeClr val="tx1"/>
                                  </a:solidFill>
                                  <a:effectLst/>
                                  <a:latin typeface="Cambria Math" panose="02040503050406030204" pitchFamily="18" charset="0"/>
                                  <a:ea typeface="Times New Roman" panose="02020603050405020304" pitchFamily="18" charset="0"/>
                                </a:rPr>
                                <m:t> ]</m:t>
                              </m:r>
                            </m:e>
                          </m:nary>
                          <m:r>
                            <a:rPr lang="en-US" sz="3400">
                              <a:solidFill>
                                <a:schemeClr val="tx1"/>
                              </a:solidFill>
                              <a:effectLst/>
                              <a:latin typeface="Cambria Math" panose="02040503050406030204" pitchFamily="18" charset="0"/>
                              <a:ea typeface="Times New Roman" panose="02020603050405020304" pitchFamily="18" charset="0"/>
                            </a:rPr>
                            <m:t>+</m:t>
                          </m:r>
                        </m:e>
                      </m:nary>
                      <m:r>
                        <a:rPr lang="en-US" sz="3400" i="1">
                          <a:solidFill>
                            <a:schemeClr val="tx1"/>
                          </a:solidFill>
                          <a:effectLst/>
                          <a:latin typeface="Cambria Math" panose="02040503050406030204" pitchFamily="18" charset="0"/>
                          <a:ea typeface="Times New Roman" panose="02020603050405020304" pitchFamily="18" charset="0"/>
                        </a:rPr>
                        <m:t>𝜀</m:t>
                      </m:r>
                      <m:nary>
                        <m:naryPr>
                          <m:chr m:val="∑"/>
                          <m:limLoc m:val="undOvr"/>
                          <m:ctrlPr>
                            <a:rPr lang="en-US" sz="3400" i="1">
                              <a:solidFill>
                                <a:schemeClr val="tx1"/>
                              </a:solidFill>
                              <a:effectLst/>
                              <a:latin typeface="Cambria Math" panose="02040503050406030204" pitchFamily="18" charset="0"/>
                              <a:ea typeface="Times New Roman" panose="02020603050405020304" pitchFamily="18" charset="0"/>
                            </a:rPr>
                          </m:ctrlPr>
                        </m:naryPr>
                        <m:sub>
                          <m:r>
                            <a:rPr lang="en-US" sz="3400" i="1">
                              <a:solidFill>
                                <a:schemeClr val="tx1"/>
                              </a:solidFill>
                              <a:effectLst/>
                              <a:latin typeface="Cambria Math" panose="02040503050406030204" pitchFamily="18" charset="0"/>
                              <a:ea typeface="Times New Roman" panose="02020603050405020304" pitchFamily="18" charset="0"/>
                            </a:rPr>
                            <m:t>𝑖</m:t>
                          </m:r>
                          <m:r>
                            <a:rPr lang="en-US" sz="3400" i="1">
                              <a:solidFill>
                                <a:schemeClr val="tx1"/>
                              </a:solidFill>
                              <a:effectLst/>
                              <a:latin typeface="Cambria Math" panose="02040503050406030204" pitchFamily="18" charset="0"/>
                              <a:ea typeface="Times New Roman" panose="02020603050405020304" pitchFamily="18" charset="0"/>
                            </a:rPr>
                            <m:t>=1</m:t>
                          </m:r>
                        </m:sub>
                        <m:sup>
                          <m:r>
                            <a:rPr lang="en-US" sz="3400" i="1">
                              <a:solidFill>
                                <a:schemeClr val="tx1"/>
                              </a:solidFill>
                              <a:effectLst/>
                              <a:latin typeface="Cambria Math" panose="02040503050406030204" pitchFamily="18" charset="0"/>
                              <a:ea typeface="Times New Roman" panose="02020603050405020304" pitchFamily="18" charset="0"/>
                            </a:rPr>
                            <m:t>𝑁</m:t>
                          </m:r>
                        </m:sup>
                        <m:e>
                          <m:d>
                            <m:dPr>
                              <m:ctrlPr>
                                <a:rPr lang="en-US" sz="3400" i="1">
                                  <a:solidFill>
                                    <a:schemeClr val="tx1"/>
                                  </a:solidFill>
                                  <a:effectLst/>
                                  <a:latin typeface="Cambria Math" panose="02040503050406030204" pitchFamily="18" charset="0"/>
                                  <a:ea typeface="Times New Roman" panose="02020603050405020304" pitchFamily="18" charset="0"/>
                                </a:rPr>
                              </m:ctrlPr>
                            </m:dPr>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Sub>
                              <m:r>
                                <a:rPr lang="en-US" sz="3400">
                                  <a:solidFill>
                                    <a:schemeClr val="tx1"/>
                                  </a:solidFill>
                                  <a:effectLst/>
                                  <a:latin typeface="Cambria Math" panose="02040503050406030204" pitchFamily="18" charset="0"/>
                                  <a:ea typeface="Times New Roman" panose="02020603050405020304" pitchFamily="18" charset="0"/>
                                </a:rPr>
                                <m:t>+</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up>
                                  <m:r>
                                    <a:rPr lang="en-US" sz="3400" i="1">
                                      <a:solidFill>
                                        <a:schemeClr val="tx1"/>
                                      </a:solidFill>
                                      <a:effectLst/>
                                      <a:latin typeface="Cambria Math" panose="02040503050406030204" pitchFamily="18" charset="0"/>
                                      <a:ea typeface="Times New Roman" panose="02020603050405020304" pitchFamily="18" charset="0"/>
                                    </a:rPr>
                                    <m:t>∗</m:t>
                                  </m:r>
                                </m:sup>
                              </m:sSubSup>
                            </m:e>
                          </m:d>
                        </m:e>
                      </m:nary>
                      <m:r>
                        <a:rPr lang="en-US" sz="3400" i="1">
                          <a:solidFill>
                            <a:schemeClr val="tx1"/>
                          </a:solidFill>
                          <a:effectLst/>
                          <a:latin typeface="Cambria Math" panose="02040503050406030204" pitchFamily="18" charset="0"/>
                          <a:ea typeface="Times New Roman" panose="02020603050405020304" pitchFamily="18" charset="0"/>
                        </a:rPr>
                        <m:t>+</m:t>
                      </m:r>
                      <m:nary>
                        <m:naryPr>
                          <m:chr m:val="∑"/>
                          <m:limLoc m:val="undOvr"/>
                          <m:ctrlPr>
                            <a:rPr lang="en-US" sz="3400" i="1">
                              <a:solidFill>
                                <a:schemeClr val="tx1"/>
                              </a:solidFill>
                              <a:effectLst/>
                              <a:latin typeface="Cambria Math" panose="02040503050406030204" pitchFamily="18" charset="0"/>
                              <a:ea typeface="Times New Roman" panose="02020603050405020304" pitchFamily="18" charset="0"/>
                            </a:rPr>
                          </m:ctrlPr>
                        </m:naryPr>
                        <m:sub>
                          <m:r>
                            <a:rPr lang="en-US" sz="3400" i="1">
                              <a:solidFill>
                                <a:schemeClr val="tx1"/>
                              </a:solidFill>
                              <a:effectLst/>
                              <a:latin typeface="Cambria Math" panose="02040503050406030204" pitchFamily="18" charset="0"/>
                              <a:ea typeface="Times New Roman" panose="02020603050405020304" pitchFamily="18" charset="0"/>
                            </a:rPr>
                            <m:t>𝑖</m:t>
                          </m:r>
                          <m:r>
                            <a:rPr lang="en-US" sz="3400" i="1">
                              <a:solidFill>
                                <a:schemeClr val="tx1"/>
                              </a:solidFill>
                              <a:effectLst/>
                              <a:latin typeface="Cambria Math" panose="02040503050406030204" pitchFamily="18" charset="0"/>
                              <a:ea typeface="Times New Roman" panose="02020603050405020304" pitchFamily="18" charset="0"/>
                            </a:rPr>
                            <m:t>=1</m:t>
                          </m:r>
                        </m:sub>
                        <m:sup>
                          <m:r>
                            <a:rPr lang="en-US" sz="3400" i="1">
                              <a:solidFill>
                                <a:schemeClr val="tx1"/>
                              </a:solidFill>
                              <a:effectLst/>
                              <a:latin typeface="Cambria Math" panose="02040503050406030204" pitchFamily="18" charset="0"/>
                              <a:ea typeface="Times New Roman" panose="02020603050405020304" pitchFamily="18" charset="0"/>
                            </a:rPr>
                            <m:t>𝑁</m:t>
                          </m:r>
                        </m:sup>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i="0">
                                  <a:solidFill>
                                    <a:schemeClr val="tx1"/>
                                  </a:solidFill>
                                  <a:effectLst/>
                                  <a:latin typeface="Cambria Math" panose="02040503050406030204" pitchFamily="18" charset="0"/>
                                  <a:ea typeface="Times New Roman" panose="02020603050405020304" pitchFamily="18" charset="0"/>
                                </a:rPr>
                                <m:t>y</m:t>
                              </m:r>
                            </m:e>
                            <m:sub>
                              <m:r>
                                <m:rPr>
                                  <m:sty m:val="p"/>
                                </m:rPr>
                                <a:rPr lang="en-US" sz="3400" i="0">
                                  <a:solidFill>
                                    <a:schemeClr val="tx1"/>
                                  </a:solidFill>
                                  <a:effectLst/>
                                  <a:latin typeface="Cambria Math" panose="02040503050406030204" pitchFamily="18" charset="0"/>
                                  <a:ea typeface="Times New Roman" panose="02020603050405020304" pitchFamily="18" charset="0"/>
                                </a:rPr>
                                <m:t>i</m:t>
                              </m:r>
                            </m:sub>
                          </m:sSub>
                          <m:d>
                            <m:dPr>
                              <m:ctrlPr>
                                <a:rPr lang="en-US" sz="3400" i="1">
                                  <a:solidFill>
                                    <a:schemeClr val="tx1"/>
                                  </a:solidFill>
                                  <a:effectLst/>
                                  <a:latin typeface="Cambria Math" panose="02040503050406030204" pitchFamily="18" charset="0"/>
                                  <a:ea typeface="Times New Roman" panose="02020603050405020304" pitchFamily="18" charset="0"/>
                                </a:rPr>
                              </m:ctrlPr>
                            </m:dPr>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Sub>
                              <m:r>
                                <a:rPr lang="en-US" sz="3400" i="1">
                                  <a:solidFill>
                                    <a:schemeClr val="tx1"/>
                                  </a:solidFill>
                                  <a:effectLst/>
                                  <a:latin typeface="Cambria Math" panose="02040503050406030204" pitchFamily="18" charset="0"/>
                                  <a:ea typeface="Times New Roman" panose="02020603050405020304" pitchFamily="18" charset="0"/>
                                </a:rPr>
                                <m:t>−</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up>
                                  <m:r>
                                    <a:rPr lang="en-US" sz="3400" i="1">
                                      <a:solidFill>
                                        <a:schemeClr val="tx1"/>
                                      </a:solidFill>
                                      <a:effectLst/>
                                      <a:latin typeface="Cambria Math" panose="02040503050406030204" pitchFamily="18" charset="0"/>
                                      <a:ea typeface="Times New Roman" panose="02020603050405020304" pitchFamily="18" charset="0"/>
                                    </a:rPr>
                                    <m:t>∗</m:t>
                                  </m:r>
                                </m:sup>
                              </m:sSubSup>
                            </m:e>
                          </m:d>
                        </m:e>
                      </m:nary>
                    </m:oMath>
                  </m:oMathPara>
                </a14:m>
                <a:endParaRPr lang="en-US" sz="3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r>
                  <a:rPr lang="en-US" sz="3400" dirty="0">
                    <a:solidFill>
                      <a:schemeClr val="tx1"/>
                    </a:solidFill>
                    <a:effectLst/>
                    <a:latin typeface="Times New Roman" panose="02020603050405020304" pitchFamily="18" charset="0"/>
                    <a:ea typeface="Times New Roman" panose="02020603050405020304" pitchFamily="18" charset="0"/>
                  </a:rPr>
                  <a:t>subject to the constraints:</a:t>
                </a:r>
              </a:p>
              <a:p>
                <a:pPr marL="0" marR="0" indent="0">
                  <a:lnSpc>
                    <a:spcPct val="200000"/>
                  </a:lnSpc>
                  <a:buNone/>
                </a:pPr>
                <a14:m>
                  <m:oMathPara xmlns:m="http://schemas.openxmlformats.org/officeDocument/2006/math">
                    <m:oMathParaPr>
                      <m:jc m:val="centerGroup"/>
                    </m:oMathParaPr>
                    <m:oMath xmlns:m="http://schemas.openxmlformats.org/officeDocument/2006/math">
                      <m:nary>
                        <m:naryPr>
                          <m:chr m:val="∑"/>
                          <m:limLoc m:val="undOvr"/>
                          <m:ctrlPr>
                            <a:rPr lang="en-US" sz="3400" i="1">
                              <a:solidFill>
                                <a:schemeClr val="tx1"/>
                              </a:solidFill>
                              <a:effectLst/>
                              <a:latin typeface="Cambria Math" panose="02040503050406030204" pitchFamily="18" charset="0"/>
                              <a:ea typeface="Times New Roman" panose="02020603050405020304" pitchFamily="18" charset="0"/>
                            </a:rPr>
                          </m:ctrlPr>
                        </m:naryPr>
                        <m:sub>
                          <m:r>
                            <a:rPr lang="en-US" sz="3400" i="1">
                              <a:solidFill>
                                <a:schemeClr val="tx1"/>
                              </a:solidFill>
                              <a:effectLst/>
                              <a:latin typeface="Cambria Math" panose="02040503050406030204" pitchFamily="18" charset="0"/>
                              <a:ea typeface="Times New Roman" panose="02020603050405020304" pitchFamily="18" charset="0"/>
                            </a:rPr>
                            <m:t>𝑖</m:t>
                          </m:r>
                          <m:r>
                            <a:rPr lang="en-US" sz="3400" i="1">
                              <a:solidFill>
                                <a:schemeClr val="tx1"/>
                              </a:solidFill>
                              <a:effectLst/>
                              <a:latin typeface="Cambria Math" panose="02040503050406030204" pitchFamily="18" charset="0"/>
                              <a:ea typeface="Times New Roman" panose="02020603050405020304" pitchFamily="18" charset="0"/>
                            </a:rPr>
                            <m:t>=1</m:t>
                          </m:r>
                        </m:sub>
                        <m:sup>
                          <m:r>
                            <a:rPr lang="en-US" sz="3400" i="1">
                              <a:solidFill>
                                <a:schemeClr val="tx1"/>
                              </a:solidFill>
                              <a:effectLst/>
                              <a:latin typeface="Cambria Math" panose="02040503050406030204" pitchFamily="18" charset="0"/>
                              <a:ea typeface="Times New Roman" panose="02020603050405020304" pitchFamily="18" charset="0"/>
                            </a:rPr>
                            <m:t>𝑁</m:t>
                          </m:r>
                        </m:sup>
                        <m:e>
                          <m:d>
                            <m:dPr>
                              <m:ctrlPr>
                                <a:rPr lang="en-US" sz="3400" i="1">
                                  <a:solidFill>
                                    <a:schemeClr val="tx1"/>
                                  </a:solidFill>
                                  <a:effectLst/>
                                  <a:latin typeface="Cambria Math" panose="02040503050406030204" pitchFamily="18" charset="0"/>
                                  <a:ea typeface="Times New Roman" panose="02020603050405020304" pitchFamily="18" charset="0"/>
                                </a:rPr>
                              </m:ctrlPr>
                            </m:dPr>
                            <m:e>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Sub>
                              <m:r>
                                <a:rPr lang="en-US" sz="3400" i="1">
                                  <a:solidFill>
                                    <a:schemeClr val="tx1"/>
                                  </a:solidFill>
                                  <a:effectLst/>
                                  <a:latin typeface="Cambria Math" panose="02040503050406030204" pitchFamily="18" charset="0"/>
                                  <a:ea typeface="Times New Roman" panose="02020603050405020304" pitchFamily="18" charset="0"/>
                                </a:rPr>
                                <m:t>−</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up>
                                  <m:r>
                                    <a:rPr lang="en-US" sz="3400" i="1">
                                      <a:solidFill>
                                        <a:schemeClr val="tx1"/>
                                      </a:solidFill>
                                      <a:effectLst/>
                                      <a:latin typeface="Cambria Math" panose="02040503050406030204" pitchFamily="18" charset="0"/>
                                      <a:ea typeface="Times New Roman" panose="02020603050405020304" pitchFamily="18" charset="0"/>
                                    </a:rPr>
                                    <m:t>∗</m:t>
                                  </m:r>
                                </m:sup>
                              </m:sSubSup>
                            </m:e>
                          </m:d>
                        </m:e>
                      </m:nary>
                      <m:r>
                        <a:rPr lang="en-US" sz="3400" i="1">
                          <a:solidFill>
                            <a:schemeClr val="tx1"/>
                          </a:solidFill>
                          <a:effectLst/>
                          <a:latin typeface="Cambria Math" panose="02040503050406030204" pitchFamily="18" charset="0"/>
                          <a:ea typeface="Times New Roman" panose="02020603050405020304" pitchFamily="18" charset="0"/>
                        </a:rPr>
                        <m:t>=0</m:t>
                      </m:r>
                    </m:oMath>
                  </m:oMathPara>
                </a14:m>
                <a:endParaRPr lang="en-US" sz="3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3400" i="1">
                          <a:solidFill>
                            <a:schemeClr val="tx1"/>
                          </a:solidFill>
                          <a:effectLst/>
                          <a:latin typeface="Cambria Math" panose="02040503050406030204" pitchFamily="18" charset="0"/>
                          <a:ea typeface="Times New Roman" panose="02020603050405020304" pitchFamily="18" charset="0"/>
                        </a:rPr>
                        <m:t>∀</m:t>
                      </m:r>
                      <m:r>
                        <a:rPr lang="en-US" sz="3400" i="1">
                          <a:solidFill>
                            <a:schemeClr val="tx1"/>
                          </a:solidFill>
                          <a:effectLst/>
                          <a:latin typeface="Cambria Math" panose="02040503050406030204" pitchFamily="18" charset="0"/>
                          <a:ea typeface="Times New Roman" panose="02020603050405020304" pitchFamily="18" charset="0"/>
                        </a:rPr>
                        <m:t>𝑛</m:t>
                      </m:r>
                      <m:r>
                        <a:rPr lang="en-US" sz="3400" i="1">
                          <a:solidFill>
                            <a:schemeClr val="tx1"/>
                          </a:solidFill>
                          <a:effectLst/>
                          <a:latin typeface="Cambria Math" panose="02040503050406030204" pitchFamily="18" charset="0"/>
                          <a:ea typeface="Times New Roman" panose="02020603050405020304" pitchFamily="18" charset="0"/>
                        </a:rPr>
                        <m:t>:0≤</m:t>
                      </m:r>
                      <m:sSub>
                        <m:sSubPr>
                          <m:ctrlPr>
                            <a:rPr lang="en-US" sz="3400" i="1">
                              <a:solidFill>
                                <a:schemeClr val="tx1"/>
                              </a:solidFill>
                              <a:effectLst/>
                              <a:latin typeface="Cambria Math" panose="02040503050406030204" pitchFamily="18" charset="0"/>
                              <a:ea typeface="Times New Roman" panose="02020603050405020304" pitchFamily="18" charset="0"/>
                            </a:rPr>
                          </m:ctrlPr>
                        </m:sSub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n</m:t>
                          </m:r>
                        </m:sub>
                      </m:sSub>
                      <m:r>
                        <a:rPr lang="en-US" sz="3400" i="1">
                          <a:solidFill>
                            <a:schemeClr val="tx1"/>
                          </a:solidFill>
                          <a:effectLst/>
                          <a:latin typeface="Cambria Math" panose="02040503050406030204" pitchFamily="18" charset="0"/>
                          <a:ea typeface="Times New Roman" panose="02020603050405020304" pitchFamily="18" charset="0"/>
                        </a:rPr>
                        <m:t>≤</m:t>
                      </m:r>
                      <m:r>
                        <a:rPr lang="en-US" sz="3400" i="1">
                          <a:solidFill>
                            <a:schemeClr val="tx1"/>
                          </a:solidFill>
                          <a:effectLst/>
                          <a:latin typeface="Cambria Math" panose="02040503050406030204" pitchFamily="18" charset="0"/>
                          <a:ea typeface="Times New Roman" panose="02020603050405020304" pitchFamily="18" charset="0"/>
                        </a:rPr>
                        <m:t>𝐶</m:t>
                      </m:r>
                    </m:oMath>
                  </m:oMathPara>
                </a14:m>
                <a:endParaRPr lang="en-US" sz="3400" dirty="0">
                  <a:solidFill>
                    <a:schemeClr val="tx1"/>
                  </a:solidFill>
                  <a:effectLst/>
                  <a:latin typeface="Times New Roman" panose="02020603050405020304" pitchFamily="18" charset="0"/>
                  <a:ea typeface="Times New Roman" panose="02020603050405020304" pitchFamily="18" charset="0"/>
                </a:endParaRPr>
              </a:p>
              <a:p>
                <a:pPr marL="0" marR="0" indent="0">
                  <a:lnSpc>
                    <a:spcPct val="200000"/>
                  </a:lnSpc>
                  <a:buNone/>
                </a:pPr>
                <a14:m>
                  <m:oMathPara xmlns:m="http://schemas.openxmlformats.org/officeDocument/2006/math">
                    <m:oMathParaPr>
                      <m:jc m:val="centerGroup"/>
                    </m:oMathParaPr>
                    <m:oMath xmlns:m="http://schemas.openxmlformats.org/officeDocument/2006/math">
                      <m:r>
                        <a:rPr lang="en-US" sz="3400" i="1">
                          <a:solidFill>
                            <a:schemeClr val="tx1"/>
                          </a:solidFill>
                          <a:effectLst/>
                          <a:latin typeface="Cambria Math" panose="02040503050406030204" pitchFamily="18" charset="0"/>
                          <a:ea typeface="Times New Roman" panose="02020603050405020304" pitchFamily="18" charset="0"/>
                        </a:rPr>
                        <m:t>∀</m:t>
                      </m:r>
                      <m:r>
                        <a:rPr lang="en-US" sz="3400" i="1">
                          <a:solidFill>
                            <a:schemeClr val="tx1"/>
                          </a:solidFill>
                          <a:effectLst/>
                          <a:latin typeface="Cambria Math" panose="02040503050406030204" pitchFamily="18" charset="0"/>
                          <a:ea typeface="Times New Roman" panose="02020603050405020304" pitchFamily="18" charset="0"/>
                        </a:rPr>
                        <m:t>𝑛</m:t>
                      </m:r>
                      <m:r>
                        <a:rPr lang="en-US" sz="3400" i="1">
                          <a:solidFill>
                            <a:schemeClr val="tx1"/>
                          </a:solidFill>
                          <a:effectLst/>
                          <a:latin typeface="Cambria Math" panose="02040503050406030204" pitchFamily="18" charset="0"/>
                          <a:ea typeface="Times New Roman" panose="02020603050405020304" pitchFamily="18" charset="0"/>
                        </a:rPr>
                        <m:t>:0≤</m:t>
                      </m:r>
                      <m:sSubSup>
                        <m:sSubSupPr>
                          <m:ctrlPr>
                            <a:rPr lang="en-US" sz="3400" i="1">
                              <a:solidFill>
                                <a:schemeClr val="tx1"/>
                              </a:solidFill>
                              <a:effectLst/>
                              <a:latin typeface="Cambria Math" panose="02040503050406030204" pitchFamily="18" charset="0"/>
                              <a:ea typeface="Times New Roman" panose="02020603050405020304" pitchFamily="18" charset="0"/>
                            </a:rPr>
                          </m:ctrlPr>
                        </m:sSubSupPr>
                        <m:e>
                          <m:r>
                            <m:rPr>
                              <m:sty m:val="p"/>
                            </m:rPr>
                            <a:rPr lang="en-US" sz="3400">
                              <a:solidFill>
                                <a:schemeClr val="tx1"/>
                              </a:solidFill>
                              <a:effectLst/>
                              <a:latin typeface="Cambria Math" panose="02040503050406030204" pitchFamily="18" charset="0"/>
                              <a:ea typeface="Times New Roman" panose="02020603050405020304" pitchFamily="18" charset="0"/>
                            </a:rPr>
                            <m:t>α</m:t>
                          </m:r>
                        </m:e>
                        <m:sub>
                          <m:r>
                            <m:rPr>
                              <m:sty m:val="p"/>
                            </m:rPr>
                            <a:rPr lang="en-US" sz="3400">
                              <a:solidFill>
                                <a:schemeClr val="tx1"/>
                              </a:solidFill>
                              <a:effectLst/>
                              <a:latin typeface="Cambria Math" panose="02040503050406030204" pitchFamily="18" charset="0"/>
                              <a:ea typeface="Times New Roman" panose="02020603050405020304" pitchFamily="18" charset="0"/>
                            </a:rPr>
                            <m:t>i</m:t>
                          </m:r>
                        </m:sub>
                        <m:sup>
                          <m:r>
                            <a:rPr lang="en-US" sz="3400" i="1">
                              <a:solidFill>
                                <a:schemeClr val="tx1"/>
                              </a:solidFill>
                              <a:effectLst/>
                              <a:latin typeface="Cambria Math" panose="02040503050406030204" pitchFamily="18" charset="0"/>
                              <a:ea typeface="Times New Roman" panose="02020603050405020304" pitchFamily="18" charset="0"/>
                            </a:rPr>
                            <m:t>∗</m:t>
                          </m:r>
                        </m:sup>
                      </m:sSubSup>
                      <m:r>
                        <a:rPr lang="en-US" sz="3400" i="1">
                          <a:solidFill>
                            <a:schemeClr val="tx1"/>
                          </a:solidFill>
                          <a:effectLst/>
                          <a:latin typeface="Cambria Math" panose="02040503050406030204" pitchFamily="18" charset="0"/>
                          <a:ea typeface="Times New Roman" panose="02020603050405020304" pitchFamily="18" charset="0"/>
                        </a:rPr>
                        <m:t>≤</m:t>
                      </m:r>
                      <m:r>
                        <a:rPr lang="en-US" sz="3400" i="1">
                          <a:solidFill>
                            <a:schemeClr val="tx1"/>
                          </a:solidFill>
                          <a:effectLst/>
                          <a:latin typeface="Cambria Math" panose="02040503050406030204" pitchFamily="18" charset="0"/>
                          <a:ea typeface="Times New Roman" panose="02020603050405020304" pitchFamily="18" charset="0"/>
                        </a:rPr>
                        <m:t>𝐶</m:t>
                      </m:r>
                    </m:oMath>
                  </m:oMathPara>
                </a14:m>
                <a:endParaRPr lang="en-US" sz="3400" dirty="0">
                  <a:solidFill>
                    <a:schemeClr val="tx1"/>
                  </a:solidFill>
                  <a:effectLst/>
                  <a:latin typeface="Times New Roman" panose="02020603050405020304" pitchFamily="18" charset="0"/>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AF4D2055-951C-424A-95A9-9DDFB591AABC}"/>
                  </a:ext>
                </a:extLst>
              </p:cNvPr>
              <p:cNvSpPr>
                <a:spLocks noGrp="1" noRot="1" noChangeAspect="1" noMove="1" noResize="1" noEditPoints="1" noAdjustHandles="1" noChangeArrowheads="1" noChangeShapeType="1" noTextEdit="1"/>
              </p:cNvSpPr>
              <p:nvPr>
                <p:ph idx="1"/>
              </p:nvPr>
            </p:nvSpPr>
            <p:spPr>
              <a:xfrm>
                <a:off x="140676" y="883436"/>
                <a:ext cx="12892035" cy="60893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20509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654</TotalTime>
  <Words>3342</Words>
  <Application>Microsoft Office PowerPoint</Application>
  <PresentationFormat>Widescreen</PresentationFormat>
  <Paragraphs>222</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 Math</vt:lpstr>
      <vt:lpstr>Century Gothic</vt:lpstr>
      <vt:lpstr>Times New Roman</vt:lpstr>
      <vt:lpstr>Wingdings 2</vt:lpstr>
      <vt:lpstr>Quotable</vt:lpstr>
      <vt:lpstr>An Open Problem in Constrained Support Vector Regression</vt:lpstr>
      <vt:lpstr>Support Vector Regression</vt:lpstr>
      <vt:lpstr>Objective</vt:lpstr>
      <vt:lpstr>Standard Support-Vector Regression</vt:lpstr>
      <vt:lpstr>SVR Continued</vt:lpstr>
      <vt:lpstr>Slack SVR Primal Problem</vt:lpstr>
      <vt:lpstr>PowerPoint Presentation</vt:lpstr>
      <vt:lpstr>Hinge Loss</vt:lpstr>
      <vt:lpstr>Linear SVM Regression: Dual Formula</vt:lpstr>
      <vt:lpstr>SVR Prediction and Support Vectors</vt:lpstr>
      <vt:lpstr>KKT Optimization Conditions</vt:lpstr>
      <vt:lpstr>Nonlinear SVM Regression: Primal Formula</vt:lpstr>
      <vt:lpstr>Gram/Kernel Matrix</vt:lpstr>
      <vt:lpstr>PowerPoint Presentation</vt:lpstr>
      <vt:lpstr>Nonlinear SVM Regression: Dual Formula</vt:lpstr>
      <vt:lpstr>Nonlinear Predictions</vt:lpstr>
      <vt:lpstr>Nonlinear KKT Conditions</vt:lpstr>
      <vt:lpstr>Additional Constraints</vt:lpstr>
      <vt:lpstr>Minimize monotonicity violations</vt:lpstr>
      <vt:lpstr>PowerPoint Presentation</vt:lpstr>
      <vt:lpstr>Zig-zaging is removed so that correlation between variables is more consistent</vt:lpstr>
      <vt:lpstr>Deriving solution to Monotonicity Constrained SVR</vt:lpstr>
      <vt:lpstr>MC-SVR Lagrangian</vt:lpstr>
      <vt:lpstr>Apply Derivatives</vt:lpstr>
      <vt:lpstr>Dual Quadratic Optimization Problem</vt:lpstr>
      <vt:lpstr>Rewriting the sum in Kernel Form</vt:lpstr>
      <vt:lpstr>Kernel Formulation</vt:lpstr>
      <vt:lpstr>Finally the Problem</vt:lpstr>
      <vt:lpstr>PowerPoint Presentation</vt:lpstr>
      <vt:lpstr>Linear Case</vt:lpstr>
      <vt:lpstr>Polynomial Transform</vt:lpstr>
      <vt:lpstr>Normal RBK Kernel</vt:lpstr>
      <vt:lpstr>Problem Approach   To approach the problem, we must now consider the resulting problem statement for the monotonicity constrained problem for each case </vt:lpstr>
      <vt:lpstr>Case 2 Polynomial Kernel of dimension d=2 with c=0: (Unconstrained)</vt:lpstr>
      <vt:lpstr>PowerPoint Presentation</vt:lpstr>
      <vt:lpstr>PowerPoint Presentation</vt:lpstr>
      <vt:lpstr>Importance of Monotonicity and this Problem in General:</vt:lpstr>
      <vt:lpstr>MC-SVR on mpg data </vt:lpstr>
      <vt:lpstr>FMR</vt:lpstr>
      <vt:lpstr>Drawbacks of Monotonicity Constraints</vt:lpstr>
      <vt:lpstr>Monotonicity Constraints Applied to Stock Data:</vt:lpstr>
      <vt:lpstr>R Code SVR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SVR on Log-Return Data In MatLab</vt:lpstr>
      <vt:lpstr>Linear Model on Stock Data MatLab</vt:lpstr>
      <vt:lpstr>PowerPoint Presentation</vt:lpstr>
      <vt:lpstr>Can we reproduce the results on autompg</vt:lpstr>
      <vt:lpstr>PowerPoint Presentation</vt:lpstr>
      <vt:lpstr>Plot of SVR hyperparameter optimization MSE</vt:lpstr>
      <vt:lpstr>MSE Minimization Plot </vt:lpstr>
      <vt:lpstr>SVR Model Clustering</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Open Problem in Constrained Support Vector Regression</dc:title>
  <dc:creator>Denis O'Byrne</dc:creator>
  <cp:lastModifiedBy>Denis O'Byrne</cp:lastModifiedBy>
  <cp:revision>23</cp:revision>
  <dcterms:created xsi:type="dcterms:W3CDTF">2021-05-06T08:00:47Z</dcterms:created>
  <dcterms:modified xsi:type="dcterms:W3CDTF">2021-05-06T18:54:50Z</dcterms:modified>
</cp:coreProperties>
</file>